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7559675" cy="1069181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10" d="100"/>
          <a:sy n="110" d="100"/>
        </p:scale>
        <p:origin x="2172" y="-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3BDD4-7F82-4A70-97C8-D47A592DA361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0938-DD30-4803-8E5E-1B6C114BED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711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3BDD4-7F82-4A70-97C8-D47A592DA361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0938-DD30-4803-8E5E-1B6C114BED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764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3BDD4-7F82-4A70-97C8-D47A592DA361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0938-DD30-4803-8E5E-1B6C114BED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0730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3BDD4-7F82-4A70-97C8-D47A592DA361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0938-DD30-4803-8E5E-1B6C114BED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2573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3BDD4-7F82-4A70-97C8-D47A592DA361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0938-DD30-4803-8E5E-1B6C114BED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2316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3BDD4-7F82-4A70-97C8-D47A592DA361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0938-DD30-4803-8E5E-1B6C114BED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9888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3BDD4-7F82-4A70-97C8-D47A592DA361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0938-DD30-4803-8E5E-1B6C114BED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7216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3BDD4-7F82-4A70-97C8-D47A592DA361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0938-DD30-4803-8E5E-1B6C114BED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9166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3BDD4-7F82-4A70-97C8-D47A592DA361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0938-DD30-4803-8E5E-1B6C114BED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2937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3BDD4-7F82-4A70-97C8-D47A592DA361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0938-DD30-4803-8E5E-1B6C114BED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877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3BDD4-7F82-4A70-97C8-D47A592DA361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0938-DD30-4803-8E5E-1B6C114BED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231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3BDD4-7F82-4A70-97C8-D47A592DA361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C0938-DD30-4803-8E5E-1B6C114BED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5304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079E010-49FA-62E3-2288-AFDE837816E2}"/>
              </a:ext>
            </a:extLst>
          </p:cNvPr>
          <p:cNvSpPr/>
          <p:nvPr/>
        </p:nvSpPr>
        <p:spPr>
          <a:xfrm>
            <a:off x="144803" y="658338"/>
            <a:ext cx="7186411" cy="13127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 b="1" dirty="0">
                <a:solidFill>
                  <a:schemeClr val="tx1"/>
                </a:solidFill>
                <a:latin typeface="+mn-ea"/>
              </a:rPr>
              <a:t>令和８年度 連携・交流事業　第１回国内視察会</a:t>
            </a:r>
            <a:r>
              <a:rPr kumimoji="1" lang="ja-JP" altLang="en-US" sz="2800" b="1" dirty="0">
                <a:solidFill>
                  <a:schemeClr val="tx1"/>
                </a:solidFill>
                <a:latin typeface="+mn-ea"/>
              </a:rPr>
              <a:t>　</a:t>
            </a:r>
            <a:endParaRPr kumimoji="1" lang="en-US" altLang="ja-JP" sz="2800" b="1" dirty="0">
              <a:solidFill>
                <a:schemeClr val="tx1"/>
              </a:solidFill>
              <a:latin typeface="+mn-ea"/>
            </a:endParaRPr>
          </a:p>
          <a:p>
            <a:r>
              <a:rPr kumimoji="1" lang="ja-JP" altLang="en-US" sz="2800" b="1" dirty="0">
                <a:solidFill>
                  <a:schemeClr val="tx1"/>
                </a:solidFill>
                <a:latin typeface="+mn-ea"/>
              </a:rPr>
              <a:t>　　　ＡＩロボティクスの現場視察会</a:t>
            </a:r>
            <a:endParaRPr kumimoji="1" lang="en-US" altLang="ja-JP" sz="2800" b="1" dirty="0">
              <a:solidFill>
                <a:schemeClr val="tx1"/>
              </a:solidFill>
              <a:latin typeface="+mn-ea"/>
            </a:endParaRPr>
          </a:p>
          <a:p>
            <a:r>
              <a:rPr kumimoji="1" lang="ja-JP" altLang="en-US" sz="2000" b="1" dirty="0">
                <a:solidFill>
                  <a:schemeClr val="tx1"/>
                </a:solidFill>
                <a:latin typeface="+mn-ea"/>
              </a:rPr>
              <a:t>　　　　　　～フィジカルＡＩに触れる～</a:t>
            </a:r>
            <a:endParaRPr kumimoji="1" lang="en-US" altLang="ja-JP" sz="2000" b="1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9A916B35-83A1-C82C-F3C1-67015FE01FEB}"/>
              </a:ext>
            </a:extLst>
          </p:cNvPr>
          <p:cNvSpPr/>
          <p:nvPr/>
        </p:nvSpPr>
        <p:spPr>
          <a:xfrm>
            <a:off x="467369" y="2779702"/>
            <a:ext cx="6624936" cy="24899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20000"/>
              </a:lnSpc>
            </a:pPr>
            <a:r>
              <a:rPr kumimoji="1" lang="ja-JP" altLang="en-US" sz="1600" dirty="0">
                <a:latin typeface="HGS明朝B" panose="02020800000000000000" pitchFamily="18" charset="-128"/>
                <a:ea typeface="HGS明朝B" panose="02020800000000000000" pitchFamily="18" charset="-128"/>
              </a:rPr>
              <a:t>　</a:t>
            </a:r>
            <a:endParaRPr kumimoji="1" lang="en-US" altLang="ja-JP" sz="1300" dirty="0">
              <a:solidFill>
                <a:srgbClr val="FF0000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>
              <a:lnSpc>
                <a:spcPct val="120000"/>
              </a:lnSpc>
            </a:pPr>
            <a:endParaRPr kumimoji="1" lang="en-US" altLang="ja-JP" sz="1300" dirty="0">
              <a:solidFill>
                <a:schemeClr val="tx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  <a:p>
            <a:pPr>
              <a:lnSpc>
                <a:spcPct val="120000"/>
              </a:lnSpc>
            </a:pPr>
            <a:endParaRPr kumimoji="1" lang="ja-JP" altLang="en-US" sz="1300" dirty="0">
              <a:solidFill>
                <a:schemeClr val="tx1"/>
              </a:solidFill>
              <a:latin typeface="HGS明朝B" panose="02020800000000000000" pitchFamily="18" charset="-128"/>
              <a:ea typeface="HGS明朝B" panose="02020800000000000000" pitchFamily="18" charset="-128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A2DA1FFC-D723-7D90-BD96-AB65BC68B865}"/>
              </a:ext>
            </a:extLst>
          </p:cNvPr>
          <p:cNvSpPr/>
          <p:nvPr/>
        </p:nvSpPr>
        <p:spPr>
          <a:xfrm>
            <a:off x="0" y="0"/>
            <a:ext cx="7559675" cy="1069181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6C2073A-926A-D7F4-E043-D0DFBCB8988D}"/>
              </a:ext>
            </a:extLst>
          </p:cNvPr>
          <p:cNvSpPr txBox="1"/>
          <p:nvPr/>
        </p:nvSpPr>
        <p:spPr>
          <a:xfrm>
            <a:off x="137581" y="2136858"/>
            <a:ext cx="712596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dirty="0"/>
              <a:t>令和８年度第１回の国内視察会は都内のＡＩロボ施設を視察致します。　</a:t>
            </a:r>
            <a:endParaRPr lang="en-US" altLang="ja-JP" sz="1400" dirty="0"/>
          </a:p>
          <a:p>
            <a:r>
              <a:rPr lang="en-US" altLang="ja-JP" sz="1400" dirty="0"/>
              <a:t>AI</a:t>
            </a:r>
            <a:r>
              <a:rPr lang="ja-JP" altLang="en-US" sz="1400" dirty="0"/>
              <a:t>技術の進化により、ロボティクスはさまざまな産業分野で活用が進み、新たな可能性を広げています。今回の視察会では、</a:t>
            </a:r>
            <a:r>
              <a:rPr lang="en-US" altLang="ja-JP" sz="1400" dirty="0"/>
              <a:t>AI</a:t>
            </a:r>
            <a:r>
              <a:rPr lang="ja-JP" altLang="en-US" sz="1400" dirty="0"/>
              <a:t>ロボティクスの開発現場および展示施設２か所を訪問し、最新技術や実装化に向けた取り組みへの理解を深めます。視察後には懇親会も予定しておりますので、会員相互の交流を深める機会として、ぜひご参加ください。</a:t>
            </a:r>
            <a:endParaRPr lang="en-US" altLang="ja-JP" sz="1400" dirty="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69CF056-C53B-1533-4AC6-096A9DB21355}"/>
              </a:ext>
            </a:extLst>
          </p:cNvPr>
          <p:cNvSpPr/>
          <p:nvPr/>
        </p:nvSpPr>
        <p:spPr>
          <a:xfrm>
            <a:off x="247005" y="8288566"/>
            <a:ext cx="6845300" cy="532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b="1" u="sng" dirty="0">
                <a:solidFill>
                  <a:schemeClr val="tx1"/>
                </a:solidFill>
              </a:rPr>
              <a:t>埼玉県経営者協会行</a:t>
            </a:r>
            <a:r>
              <a:rPr lang="ja-JP" altLang="en-US" sz="1600" u="sng" dirty="0">
                <a:solidFill>
                  <a:schemeClr val="tx1"/>
                </a:solidFill>
              </a:rPr>
              <a:t>　</a:t>
            </a:r>
            <a:r>
              <a:rPr lang="en-US" altLang="ja-JP" sz="1600" b="1" u="sng" dirty="0">
                <a:solidFill>
                  <a:schemeClr val="tx1"/>
                </a:solidFill>
              </a:rPr>
              <a:t>FAX</a:t>
            </a:r>
            <a:r>
              <a:rPr lang="ja-JP" altLang="en-US" sz="1600" b="1" u="sng" dirty="0">
                <a:solidFill>
                  <a:schemeClr val="tx1"/>
                </a:solidFill>
              </a:rPr>
              <a:t>　０４８－６４１－０９２４</a:t>
            </a:r>
            <a:endParaRPr lang="en-US" altLang="ja-JP" sz="1600" b="1" u="sng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b="1" dirty="0">
                <a:solidFill>
                  <a:schemeClr val="tx1"/>
                </a:solidFill>
              </a:rPr>
              <a:t>＜　参加申込書　＞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5701554-6D17-9F2F-2E95-09ACDF70DEA9}"/>
              </a:ext>
            </a:extLst>
          </p:cNvPr>
          <p:cNvSpPr txBox="1"/>
          <p:nvPr/>
        </p:nvSpPr>
        <p:spPr>
          <a:xfrm>
            <a:off x="296130" y="10243269"/>
            <a:ext cx="68837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b="1" dirty="0">
                <a:solidFill>
                  <a:prstClr val="black"/>
                </a:solidFill>
                <a:latin typeface="Calibri" panose="020F0502020204030204"/>
                <a:ea typeface="游ゴシック" panose="020B0400000000000000" pitchFamily="50" charset="-128"/>
              </a:rPr>
              <a:t>　　　　　　　　　　　　　　　　　　</a:t>
            </a:r>
            <a:r>
              <a:rPr kumimoji="0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本件担当：事務局・坂倉（さかくら）</a:t>
            </a:r>
            <a:r>
              <a:rPr kumimoji="0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048-647-4100</a:t>
            </a:r>
            <a:endParaRPr lang="ja-JP" altLang="en-US" sz="1200" b="1" dirty="0"/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6BE20A25-0CDC-E1EF-488D-39F5D3037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40" y="297954"/>
            <a:ext cx="1725797" cy="27310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0C4B764-0C32-DCF9-2E03-8B6C70934A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591" y="3438384"/>
            <a:ext cx="1680088" cy="133921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A838974-A7A1-D07F-8F02-C854306F72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0349" y="3465522"/>
            <a:ext cx="1742592" cy="1339215"/>
          </a:xfrm>
          <a:prstGeom prst="rect">
            <a:avLst/>
          </a:prstGeom>
        </p:spPr>
      </p:pic>
      <p:graphicFrame>
        <p:nvGraphicFramePr>
          <p:cNvPr id="24" name="表 23">
            <a:extLst>
              <a:ext uri="{FF2B5EF4-FFF2-40B4-BE49-F238E27FC236}">
                <a16:creationId xmlns:a16="http://schemas.microsoft.com/office/drawing/2014/main" id="{84130A04-7931-8030-FB11-E90F827CB2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455827"/>
              </p:ext>
            </p:extLst>
          </p:nvPr>
        </p:nvGraphicFramePr>
        <p:xfrm>
          <a:off x="272834" y="8971819"/>
          <a:ext cx="6883758" cy="1281159"/>
        </p:xfrm>
        <a:graphic>
          <a:graphicData uri="http://schemas.openxmlformats.org/drawingml/2006/table">
            <a:tbl>
              <a:tblPr/>
              <a:tblGrid>
                <a:gridCol w="1667558">
                  <a:extLst>
                    <a:ext uri="{9D8B030D-6E8A-4147-A177-3AD203B41FA5}">
                      <a16:colId xmlns:a16="http://schemas.microsoft.com/office/drawing/2014/main" val="2394922733"/>
                    </a:ext>
                  </a:extLst>
                </a:gridCol>
                <a:gridCol w="2608100">
                  <a:extLst>
                    <a:ext uri="{9D8B030D-6E8A-4147-A177-3AD203B41FA5}">
                      <a16:colId xmlns:a16="http://schemas.microsoft.com/office/drawing/2014/main" val="491279920"/>
                    </a:ext>
                  </a:extLst>
                </a:gridCol>
                <a:gridCol w="2608100">
                  <a:extLst>
                    <a:ext uri="{9D8B030D-6E8A-4147-A177-3AD203B41FA5}">
                      <a16:colId xmlns:a16="http://schemas.microsoft.com/office/drawing/2014/main" val="602680316"/>
                    </a:ext>
                  </a:extLst>
                </a:gridCol>
              </a:tblGrid>
              <a:tr h="42705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会員企業名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  <a:r>
                        <a:rPr 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TEL: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5276649"/>
                  </a:ext>
                </a:extLst>
              </a:tr>
              <a:tr h="42705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部署・役職名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参加者氏名（フリガナ）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メールアドレス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2850279"/>
                  </a:ext>
                </a:extLst>
              </a:tr>
              <a:tr h="42705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sz="11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5300397"/>
                  </a:ext>
                </a:extLst>
              </a:tr>
            </a:tbl>
          </a:graphicData>
        </a:graphic>
      </p:graphicFrame>
      <p:graphicFrame>
        <p:nvGraphicFramePr>
          <p:cNvPr id="25" name="表 24">
            <a:extLst>
              <a:ext uri="{FF2B5EF4-FFF2-40B4-BE49-F238E27FC236}">
                <a16:creationId xmlns:a16="http://schemas.microsoft.com/office/drawing/2014/main" id="{29FF3CAA-0813-C291-4D87-F06B471802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070678"/>
              </p:ext>
            </p:extLst>
          </p:nvPr>
        </p:nvGraphicFramePr>
        <p:xfrm>
          <a:off x="296128" y="4981028"/>
          <a:ext cx="6883757" cy="3157059"/>
        </p:xfrm>
        <a:graphic>
          <a:graphicData uri="http://schemas.openxmlformats.org/drawingml/2006/table">
            <a:tbl>
              <a:tblPr/>
              <a:tblGrid>
                <a:gridCol w="1260362">
                  <a:extLst>
                    <a:ext uri="{9D8B030D-6E8A-4147-A177-3AD203B41FA5}">
                      <a16:colId xmlns:a16="http://schemas.microsoft.com/office/drawing/2014/main" val="171604680"/>
                    </a:ext>
                  </a:extLst>
                </a:gridCol>
                <a:gridCol w="5623395">
                  <a:extLst>
                    <a:ext uri="{9D8B030D-6E8A-4147-A177-3AD203B41FA5}">
                      <a16:colId xmlns:a16="http://schemas.microsoft.com/office/drawing/2014/main" val="603585867"/>
                    </a:ext>
                  </a:extLst>
                </a:gridCol>
              </a:tblGrid>
              <a:tr h="28700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</a:t>
                      </a: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■</a:t>
                      </a:r>
                      <a:r>
                        <a:rPr 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日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  <a:r>
                        <a:rPr 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時</a:t>
                      </a:r>
                    </a:p>
                  </a:txBody>
                  <a:tcPr marL="9142" marR="9142" marT="9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</a:t>
                      </a:r>
                      <a:r>
                        <a:rPr 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令和８年１２月１７日(木)13：30～1</a:t>
                      </a:r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</a:t>
                      </a:r>
                      <a:r>
                        <a:rPr 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：</a:t>
                      </a:r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  <a:r>
                        <a:rPr 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</a:p>
                  </a:txBody>
                  <a:tcPr marL="9142" marR="9142" marT="9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3233767"/>
                  </a:ext>
                </a:extLst>
              </a:tr>
              <a:tr h="86101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</a:t>
                      </a: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■</a:t>
                      </a:r>
                      <a:r>
                        <a:rPr 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行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  <a:r>
                        <a:rPr 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程</a:t>
                      </a:r>
                    </a:p>
                  </a:txBody>
                  <a:tcPr marL="9142" marR="9142" marT="9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</a:t>
                      </a: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渋谷セルリアンタワー前集合（13：30） →　GMOヒューマノイドラボ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＜渋谷＞</a:t>
                      </a: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視察（14：00～15：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0）→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【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バスにて移動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】</a:t>
                      </a: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→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+mn-ea"/>
                        </a:rPr>
                        <a:t>MIRAI ROBO SQUARE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+mn-ea"/>
                        </a:rPr>
                        <a:t>＜品川＞</a:t>
                      </a: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視察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l" fontAlgn="ctr">
                        <a:buNone/>
                      </a:pP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（15：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</a:t>
                      </a: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0～1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</a:t>
                      </a: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：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45</a:t>
                      </a: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） →　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+mn-ea"/>
                        </a:rPr>
                        <a:t>「北大路品川茶寮」＜品川＞にて</a:t>
                      </a: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懇親会（17：00～1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</a:t>
                      </a: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：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</a:t>
                      </a: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0）</a:t>
                      </a:r>
                      <a:b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</a:b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</a:t>
                      </a: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→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品川</a:t>
                      </a: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駅にて現地解散</a:t>
                      </a:r>
                    </a:p>
                  </a:txBody>
                  <a:tcPr marL="9142" marR="9142" marT="9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3973776"/>
                  </a:ext>
                </a:extLst>
              </a:tr>
              <a:tr h="86101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</a:t>
                      </a: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■</a:t>
                      </a:r>
                      <a:r>
                        <a:rPr 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定</a:t>
                      </a:r>
                      <a:r>
                        <a:rPr lang="ja-JP" alt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　</a:t>
                      </a:r>
                      <a:r>
                        <a:rPr 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員</a:t>
                      </a:r>
                    </a:p>
                  </a:txBody>
                  <a:tcPr marL="9142" marR="9142" marT="9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</a:t>
                      </a:r>
                      <a:r>
                        <a:rPr 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２０名</a:t>
                      </a: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（機会均等のため、１企業につき１名でお願いします）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  <a:p>
                      <a:pPr algn="l" fontAlgn="ctr">
                        <a:buNone/>
                      </a:pPr>
                      <a:b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</a:b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</a:t>
                      </a:r>
                      <a:r>
                        <a:rPr lang="ja-JP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※非会員企業の方は定員に空きがある場合に限り、申込み先着順にてお申込みを受け付けます</a:t>
                      </a:r>
                    </a:p>
                  </a:txBody>
                  <a:tcPr marL="9142" marR="9142" marT="9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2744887"/>
                  </a:ext>
                </a:extLst>
              </a:tr>
              <a:tr h="28700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</a:t>
                      </a: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■</a:t>
                      </a:r>
                      <a:r>
                        <a:rPr 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参加費</a:t>
                      </a:r>
                    </a:p>
                  </a:txBody>
                  <a:tcPr marL="9142" marR="9142" marT="9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</a:t>
                      </a:r>
                      <a:r>
                        <a:rPr 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会員：1</a:t>
                      </a:r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</a:t>
                      </a:r>
                      <a:r>
                        <a:rPr 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,</a:t>
                      </a:r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</a:t>
                      </a:r>
                      <a:r>
                        <a:rPr 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00円（税込み）　非会員：</a:t>
                      </a:r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33</a:t>
                      </a:r>
                      <a:r>
                        <a:rPr 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,000円（税込み）</a:t>
                      </a:r>
                    </a:p>
                  </a:txBody>
                  <a:tcPr marL="9142" marR="9142" marT="9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123489"/>
                  </a:ext>
                </a:extLst>
              </a:tr>
              <a:tr h="28700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</a:t>
                      </a: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■</a:t>
                      </a:r>
                      <a:r>
                        <a:rPr 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お申込み期限</a:t>
                      </a:r>
                    </a:p>
                  </a:txBody>
                  <a:tcPr marL="9142" marR="9142" marT="9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</a:t>
                      </a:r>
                      <a:r>
                        <a:rPr 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令和８年１２月４日(金) 16:00</a:t>
                      </a:r>
                    </a:p>
                  </a:txBody>
                  <a:tcPr marL="9142" marR="9142" marT="9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02080"/>
                  </a:ext>
                </a:extLst>
              </a:tr>
              <a:tr h="28700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</a:t>
                      </a: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■</a:t>
                      </a:r>
                      <a:r>
                        <a:rPr 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お断り</a:t>
                      </a:r>
                    </a:p>
                  </a:txBody>
                  <a:tcPr marL="9142" marR="9142" marT="9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</a:t>
                      </a:r>
                      <a:r>
                        <a:rPr lang="ja-JP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視察先は先方の展示会スケジュールなどの事情により変更になることがあります</a:t>
                      </a:r>
                    </a:p>
                  </a:txBody>
                  <a:tcPr marL="9142" marR="9142" marT="9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7801121"/>
                  </a:ext>
                </a:extLst>
              </a:tr>
              <a:tr h="28700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</a:t>
                      </a: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■</a:t>
                      </a:r>
                      <a:r>
                        <a:rPr lang="ja-JP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お申込み方法</a:t>
                      </a:r>
                    </a:p>
                  </a:txBody>
                  <a:tcPr marL="9142" marR="9142" marT="9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 </a:t>
                      </a:r>
                      <a:r>
                        <a:rPr 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右のQRコード、本会HP、または以下のFAXにてお申込み下さい</a:t>
                      </a:r>
                    </a:p>
                  </a:txBody>
                  <a:tcPr marL="9142" marR="9142" marT="91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383563"/>
                  </a:ext>
                </a:extLst>
              </a:tr>
            </a:tbl>
          </a:graphicData>
        </a:graphic>
      </p:graphicFrame>
      <p:pic>
        <p:nvPicPr>
          <p:cNvPr id="3" name="図 2">
            <a:extLst>
              <a:ext uri="{FF2B5EF4-FFF2-40B4-BE49-F238E27FC236}">
                <a16:creationId xmlns:a16="http://schemas.microsoft.com/office/drawing/2014/main" id="{E25B5DE6-B6AA-8DB9-097A-E3B78C07EA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3091" y="3409290"/>
            <a:ext cx="1742592" cy="135351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0A7533AD-F7A3-7330-9486-6BDCDCE1A8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8212" y="7709205"/>
            <a:ext cx="595333" cy="60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290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1178</TotalTime>
  <Words>370</Words>
  <Application>Microsoft Office PowerPoint</Application>
  <PresentationFormat>ユーザー設定</PresentationFormat>
  <Paragraphs>34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HGS明朝B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user10</dc:creator>
  <cp:lastModifiedBy>坂倉隆</cp:lastModifiedBy>
  <cp:revision>86</cp:revision>
  <cp:lastPrinted>2026-10-27T05:21:44Z</cp:lastPrinted>
  <dcterms:created xsi:type="dcterms:W3CDTF">2022-09-05T00:37:41Z</dcterms:created>
  <dcterms:modified xsi:type="dcterms:W3CDTF">2026-10-27T05:24:12Z</dcterms:modified>
</cp:coreProperties>
</file>