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EB2"/>
    <a:srgbClr val="09FFE8"/>
    <a:srgbClr val="0CF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345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758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643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65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38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57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49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42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05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52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89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108F4-07EC-473A-BB8F-735F2A6E4040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F91C5-7EE3-48E4-8441-CD36C1332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5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package" Target="../embeddings/Microsoft_Excel_Worksheet.xlsx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9EEC52-68E3-EABB-D7DF-BC150373F1B6}"/>
              </a:ext>
            </a:extLst>
          </p:cNvPr>
          <p:cNvSpPr/>
          <p:nvPr/>
        </p:nvSpPr>
        <p:spPr>
          <a:xfrm>
            <a:off x="5074280" y="528035"/>
            <a:ext cx="2421227" cy="283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C8E2C8-F33B-DDA1-0890-224063B84F12}"/>
              </a:ext>
            </a:extLst>
          </p:cNvPr>
          <p:cNvSpPr/>
          <p:nvPr/>
        </p:nvSpPr>
        <p:spPr>
          <a:xfrm>
            <a:off x="334851" y="1275008"/>
            <a:ext cx="6890197" cy="1159099"/>
          </a:xfrm>
          <a:prstGeom prst="rect">
            <a:avLst/>
          </a:prstGeom>
          <a:solidFill>
            <a:srgbClr val="0CFCD4"/>
          </a:solidFill>
          <a:ln w="3810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 　</a:t>
            </a:r>
            <a:r>
              <a:rPr kumimoji="1" lang="ja-JP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労 働 法 実 務 講 座</a:t>
            </a:r>
            <a:endParaRPr kumimoji="1" lang="en-US" altLang="ja-JP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en-US" altLang="ja-JP" sz="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≪全４講（自由選択形式）≫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DFCF84F-994F-3733-7796-DC160198C95A}"/>
              </a:ext>
            </a:extLst>
          </p:cNvPr>
          <p:cNvSpPr/>
          <p:nvPr/>
        </p:nvSpPr>
        <p:spPr>
          <a:xfrm>
            <a:off x="1075274" y="850007"/>
            <a:ext cx="5409126" cy="412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dist"/>
            <a:r>
              <a:rPr kumimoji="1" lang="ja-JP" alt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～採用から退職までの法律実務～</a:t>
            </a:r>
            <a:endParaRPr kumimoji="1" lang="en-US" altLang="ja-JP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9188FEA-BFC8-7844-C26C-E6DC39A4C84A}"/>
              </a:ext>
            </a:extLst>
          </p:cNvPr>
          <p:cNvSpPr/>
          <p:nvPr/>
        </p:nvSpPr>
        <p:spPr>
          <a:xfrm>
            <a:off x="347730" y="2498500"/>
            <a:ext cx="6890197" cy="768575"/>
          </a:xfrm>
          <a:prstGeom prst="rect">
            <a:avLst/>
          </a:prstGeom>
          <a:noFill/>
          <a:ln w="28575">
            <a:solidFill>
              <a:srgbClr val="0AF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8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本会では、労務管理上必要な労働法の知識をご理解いただくために、毎年「労働法実務講座」を開講しております。４講開催とし、テーマ別に選択形式でご参加いただけます。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今年度も以下の内容にて開催致しますので、お早目にお申込みください。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A2D78CE-D323-8C88-158E-EC62E769C1FC}"/>
              </a:ext>
            </a:extLst>
          </p:cNvPr>
          <p:cNvSpPr/>
          <p:nvPr/>
        </p:nvSpPr>
        <p:spPr>
          <a:xfrm>
            <a:off x="321748" y="8496524"/>
            <a:ext cx="6890197" cy="2057175"/>
          </a:xfrm>
          <a:prstGeom prst="rect">
            <a:avLst/>
          </a:prstGeom>
          <a:noFill/>
          <a:ln w="76200" cmpd="thickThin">
            <a:solidFill>
              <a:srgbClr val="0AFE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１．講師　　外井法律事務所　弁護士　外井浩志　氏　　専門：労働法、労災問題等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２．定員　　各講いずれも３０名（先着申込み順）　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締切りは各講開催日の１週間前</a:t>
            </a:r>
            <a:endParaRPr kumimoji="1" lang="en-US" altLang="ja-JP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３．会費　　会員：全講無料、非会員：１講につき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19,800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円（消費税込み）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４．テキスト　　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講とも「採用から退職までの法律実務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〔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改訂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版</a:t>
            </a:r>
            <a:r>
              <a:rPr kumimoji="1"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〕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」を使用いたします。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　お持ちでない方は、受講前に書籍の購入をお願いいたします。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</a:t>
            </a:r>
            <a:r>
              <a:rPr kumimoji="1" lang="en-US" altLang="ja-JP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参加者特別価格　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税込み</a:t>
            </a:r>
            <a:r>
              <a:rPr kumimoji="1" lang="en-US" altLang="ja-JP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，</a:t>
            </a:r>
            <a:r>
              <a:rPr kumimoji="1" lang="en-US" altLang="ja-JP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700</a:t>
            </a:r>
            <a:r>
              <a:rPr kumimoji="1" lang="ja-JP" altLang="en-US" sz="1200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（購入方法は裏面をご参照ください）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kumimoji="1"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</a:t>
            </a:r>
            <a:r>
              <a:rPr kumimoji="1" lang="ja-JP" altLang="en-US" sz="1200" u="sng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既にテキストをお持ちの方は受講時にご持参ください。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1E780D0-FB7D-0311-6848-2390197C4E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257" y="332794"/>
            <a:ext cx="2459688" cy="427058"/>
          </a:xfrm>
          <a:prstGeom prst="rect">
            <a:avLst/>
          </a:prstGeom>
        </p:spPr>
      </p:pic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2699BE74-AC4A-E501-BF4D-656162A31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762580"/>
              </p:ext>
            </p:extLst>
          </p:nvPr>
        </p:nvGraphicFramePr>
        <p:xfrm>
          <a:off x="505478" y="3432754"/>
          <a:ext cx="6548717" cy="492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267544" imgH="4924554" progId="Excel.Sheet.12">
                  <p:embed/>
                </p:oleObj>
              </mc:Choice>
              <mc:Fallback>
                <p:oleObj name="Worksheet" r:id="rId3" imgW="6267544" imgH="49245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5478" y="3432754"/>
                        <a:ext cx="6548717" cy="4924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図 7">
            <a:extLst>
              <a:ext uri="{FF2B5EF4-FFF2-40B4-BE49-F238E27FC236}">
                <a16:creationId xmlns:a16="http://schemas.microsoft.com/office/drawing/2014/main" id="{B5AA5ED2-8A44-EA5A-2083-48AA82D3D7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4635" y="3848483"/>
            <a:ext cx="545505" cy="54550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E11F353-D921-2C95-4E3B-CE889B4521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3048" y="4973260"/>
            <a:ext cx="527091" cy="545505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D127BF8-DF05-DD09-D8AE-0D05780173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3048" y="6237559"/>
            <a:ext cx="529661" cy="54550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740F2BD-A6BB-9663-177A-43B0245F46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46932" y="7361719"/>
            <a:ext cx="529661" cy="55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1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6BC623BD-A39C-9617-075B-6A6C8BF7C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72" y="445359"/>
            <a:ext cx="5493431" cy="224160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rot="0" vert="horz" wrap="square" lIns="91440" tIns="36000" rIns="91440" bIns="36000" anchor="t" anchorCtr="0">
            <a:noAutofit/>
          </a:bodyPr>
          <a:lstStyle/>
          <a:p>
            <a:pPr indent="419100">
              <a:lnSpc>
                <a:spcPct val="115000"/>
              </a:lnSpc>
              <a:spcAft>
                <a:spcPts val="1000"/>
              </a:spcAft>
            </a:pP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講師プロフィール　　弁護士　外井　浩志　</a:t>
            </a:r>
            <a:r>
              <a:rPr lang="en-US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とい ひろし</a:t>
            </a:r>
            <a:r>
              <a:rPr lang="en-US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sz="12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氏</a:t>
            </a:r>
            <a:endParaRPr lang="ja-JP" sz="12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000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〇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56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東京大学法学部公法学科卒業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57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労働省東京労働基準局勤務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昭和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60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弁護士登録、第一東京弁護士会所属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　　 安西法律事務所入所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 平成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月　外井（ＴＯＩ）法律事務所開設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marL="63500" indent="-63500">
              <a:lnSpc>
                <a:spcPct val="115000"/>
              </a:lnSpc>
              <a:spcAft>
                <a:spcPts val="1000"/>
              </a:spcAft>
            </a:pPr>
            <a:r>
              <a:rPr lang="ja-JP" sz="11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　　　　　　第一東京弁護士会副会長を歴任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pic>
        <p:nvPicPr>
          <p:cNvPr id="2" name="図 1" descr="○○○○○○○○イメージ">
            <a:extLst>
              <a:ext uri="{FF2B5EF4-FFF2-40B4-BE49-F238E27FC236}">
                <a16:creationId xmlns:a16="http://schemas.microsoft.com/office/drawing/2014/main" id="{4A601EB1-6758-08D1-95F1-EC5BA3E102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266" y="811095"/>
            <a:ext cx="1430397" cy="168846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9D4C8920-2610-DC8E-8607-83843C0EB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48" y="6879144"/>
            <a:ext cx="7098619" cy="188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152400">
              <a:lnSpc>
                <a:spcPts val="1300"/>
              </a:lnSpc>
              <a:spcAft>
                <a:spcPts val="1000"/>
              </a:spcAft>
            </a:pPr>
            <a:r>
              <a:rPr lang="en-US" sz="1200" b="1" u="sng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FAX 048-641-0924</a:t>
            </a:r>
            <a:r>
              <a:rPr lang="en-US" sz="900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(</a:t>
            </a:r>
            <a:r>
              <a:rPr lang="ja-JP" sz="9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埼玉県経営者協会宛</a:t>
            </a:r>
            <a:r>
              <a:rPr lang="en-US" sz="90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)</a:t>
            </a:r>
            <a:r>
              <a:rPr lang="en-US" sz="1050" dirty="0">
                <a:effectLst/>
                <a:latin typeface="BIZ UDPゴシック" panose="020B0400000000000000" pitchFamily="50" charset="-128"/>
                <a:ea typeface="FZShuTi"/>
                <a:cs typeface="Meiryo UI" panose="020B0604030504040204" pitchFamily="50" charset="-128"/>
              </a:rPr>
              <a:t>   </a:t>
            </a:r>
            <a:r>
              <a:rPr lang="ja-JP" sz="1050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申込締切：各講座日の１週間前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ja-JP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令和</a:t>
            </a:r>
            <a:r>
              <a:rPr lang="ja-JP" altLang="en-US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８</a:t>
            </a:r>
            <a:r>
              <a:rPr lang="ja-JP" sz="1400" b="1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年度『労働法実務講座』　参加申込書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貴社名　　　　　　　　　　　　　　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　所属・役職名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         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</a:t>
            </a:r>
            <a:r>
              <a:rPr lang="en-US" sz="1050" u="sng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.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担当者名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    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　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TEL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/MAIL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 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　　　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／　　　　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@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 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　　</a:t>
            </a:r>
            <a:r>
              <a:rPr lang="ja-JP" alt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　　</a:t>
            </a:r>
            <a:r>
              <a:rPr lang="ja-JP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en-US" sz="1050" u="sng" dirty="0"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Meiryo UI" panose="020B0604030504040204" pitchFamily="50" charset="-128"/>
              </a:rPr>
              <a:t>      </a:t>
            </a:r>
            <a:r>
              <a:rPr lang="en-US" sz="1050" u="sng" dirty="0">
                <a:solidFill>
                  <a:srgbClr val="FFFFFF"/>
                </a:solidFill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indent="133350">
              <a:lnSpc>
                <a:spcPts val="1300"/>
              </a:lnSpc>
              <a:spcAft>
                <a:spcPts val="1000"/>
              </a:spcAft>
            </a:pPr>
            <a:r>
              <a:rPr lang="ja-JP" sz="105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テキスト購入冊数</a:t>
            </a:r>
            <a:r>
              <a:rPr lang="ja-JP" sz="105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05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　　冊</a:t>
            </a:r>
            <a:r>
              <a:rPr lang="ja-JP" sz="105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①第１講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</a:t>
            </a:r>
            <a:r>
              <a:rPr lang="en-US" altLang="ja-JP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3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(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sz="110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②第２講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6/1</a:t>
            </a:r>
            <a:r>
              <a:rPr lang="en-US" altLang="ja-JP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0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(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100" b="1" dirty="0">
                <a:effectLst/>
                <a:latin typeface="Garamond" panose="02020404030301010803" pitchFamily="18" charset="0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③第３講</a:t>
            </a:r>
            <a:r>
              <a:rPr 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17(</a:t>
            </a:r>
            <a:r>
              <a:rPr lang="ja-JP" altLang="en-US" sz="1100" b="1" u="sng" dirty="0"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r>
              <a:rPr lang="ja-JP" altLang="en-US" sz="1100" b="1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　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④第４講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6/24(</a:t>
            </a:r>
            <a:r>
              <a:rPr lang="ja-JP" altLang="en-US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水</a:t>
            </a:r>
            <a:r>
              <a:rPr lang="en-US" altLang="ja-JP" sz="1100" b="1" u="sng" dirty="0">
                <a:effectLst/>
                <a:latin typeface="Garamond" panose="02020404030301010803" pitchFamily="18" charset="0"/>
                <a:ea typeface="ＭＳ ゴシック" panose="020B0609070205080204" pitchFamily="49" charset="-128"/>
                <a:cs typeface="Meiryo UI" panose="020B0604030504040204" pitchFamily="50" charset="-128"/>
              </a:rPr>
              <a:t>)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A1BCB35-D1D7-545B-A1CA-02EF151F6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719646"/>
              </p:ext>
            </p:extLst>
          </p:nvPr>
        </p:nvGraphicFramePr>
        <p:xfrm>
          <a:off x="349248" y="8485155"/>
          <a:ext cx="6965271" cy="1685099"/>
        </p:xfrm>
        <a:graphic>
          <a:graphicData uri="http://schemas.openxmlformats.org/drawingml/2006/table">
            <a:tbl>
              <a:tblPr firstRow="1" firstCol="1" bandRow="1"/>
              <a:tblGrid>
                <a:gridCol w="1395028">
                  <a:extLst>
                    <a:ext uri="{9D8B030D-6E8A-4147-A177-3AD203B41FA5}">
                      <a16:colId xmlns:a16="http://schemas.microsoft.com/office/drawing/2014/main" val="1029392001"/>
                    </a:ext>
                  </a:extLst>
                </a:gridCol>
                <a:gridCol w="1630747">
                  <a:extLst>
                    <a:ext uri="{9D8B030D-6E8A-4147-A177-3AD203B41FA5}">
                      <a16:colId xmlns:a16="http://schemas.microsoft.com/office/drawing/2014/main" val="1635490441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111848239"/>
                    </a:ext>
                  </a:extLst>
                </a:gridCol>
                <a:gridCol w="2224996">
                  <a:extLst>
                    <a:ext uri="{9D8B030D-6E8A-4147-A177-3AD203B41FA5}">
                      <a16:colId xmlns:a16="http://schemas.microsoft.com/office/drawing/2014/main" val="4139808933"/>
                    </a:ext>
                  </a:extLst>
                </a:gridCol>
              </a:tblGrid>
              <a:tr h="64563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 dirty="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所属・役職名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参加者氏名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受講希望</a:t>
                      </a:r>
                      <a:r>
                        <a:rPr lang="en-US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lang="ja-JP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〇で囲む</a:t>
                      </a:r>
                      <a:r>
                        <a:rPr lang="en-US" sz="105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)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ja-JP" sz="1050" dirty="0">
                          <a:effectLst/>
                          <a:latin typeface="Garamond" panose="02020404030301010803" pitchFamily="18" charset="0"/>
                          <a:ea typeface="BIZ UDPゴシック" panose="020B0400000000000000" pitchFamily="50" charset="-128"/>
                          <a:cs typeface="Meiryo UI" panose="020B0604030504040204" pitchFamily="50" charset="-128"/>
                        </a:rPr>
                        <a:t>メールアドレス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570942"/>
                  </a:ext>
                </a:extLst>
              </a:tr>
              <a:tr h="361428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918544"/>
                  </a:ext>
                </a:extLst>
              </a:tr>
              <a:tr h="339020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altLang="ja-JP" sz="1100" dirty="0">
                          <a:effectLst/>
                          <a:latin typeface="Garamond" panose="02020404030301010803" pitchFamily="18" charset="0"/>
                          <a:ea typeface="FZShuTi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867669"/>
                  </a:ext>
                </a:extLst>
              </a:tr>
              <a:tr h="339020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</a:pPr>
                      <a:r>
                        <a:rPr lang="en-US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②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lang="ja-JP" altLang="ja-JP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③</a:t>
                      </a:r>
                      <a:r>
                        <a:rPr lang="ja-JP" altLang="en-US" sz="1100" dirty="0">
                          <a:effectLst/>
                          <a:latin typeface="Garamond" panose="02020404030301010803" pitchFamily="18" charset="0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④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  <a:latin typeface="Meiryo UI" panose="020B0604030504040204" pitchFamily="50" charset="-128"/>
                          <a:ea typeface="FZShuTi"/>
                          <a:cs typeface="Meiryo UI" panose="020B0604030504040204" pitchFamily="50" charset="-128"/>
                        </a:rPr>
                        <a:t>                  @</a:t>
                      </a:r>
                      <a:endParaRPr lang="ja-JP" sz="1100" dirty="0">
                        <a:effectLst/>
                        <a:latin typeface="Garamond" panose="02020404030301010803" pitchFamily="18" charset="0"/>
                        <a:ea typeface="FZShuT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781122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E287A10-ED0B-4C99-C33B-FC595A7A07FC}"/>
              </a:ext>
            </a:extLst>
          </p:cNvPr>
          <p:cNvSpPr/>
          <p:nvPr/>
        </p:nvSpPr>
        <p:spPr>
          <a:xfrm>
            <a:off x="333375" y="2743200"/>
            <a:ext cx="7098620" cy="3809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講義の次第（全４講とも同じ）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受付開始（テキスト販売、お渡しも含む）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開講　（休憩、質疑応答を含む）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閉講</a:t>
            </a: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2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参加申込は下欄の申込書に必要事項をご記入のうえ、ＦＡＸにてお申込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みください。本会ホームページ、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コードからもお申込みいただけます。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100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テキストご購入方法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①以下の申込書に必要冊数を記入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②事前に以下の口座へ代金をお振込みください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（請求書が必要な場合はお申しつけください）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振込先 埼玉りそな銀行 大宮西支店 普通 №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0372212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書籍代</a:t>
            </a:r>
            <a:r>
              <a:rPr kumimoji="1" lang="en-US" altLang="ja-JP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1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，</a:t>
            </a:r>
            <a:r>
              <a:rPr kumimoji="1" lang="en-US" altLang="ja-JP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700</a:t>
            </a:r>
            <a:r>
              <a:rPr kumimoji="1" lang="ja-JP" altLang="en-US" sz="1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円（税込み・特別価格）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武蔵野銀行 本店営業部 普通 №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044419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</a:t>
            </a:r>
            <a:endParaRPr kumimoji="1" lang="en-US" altLang="ja-JP" sz="10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   口座名義：一般社団法人 埼玉県経営者協会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登録番号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T3030005000584)</a:t>
            </a: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③当日、講義会場にて書籍お渡し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en-US" altLang="ja-JP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sz="1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当日、会場にて現金購入の場合もお請けします（領収証もご用意します）</a:t>
            </a: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7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本件担当　埼玉県経営者協会　事務局／坂倉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(TEL 048-647-4100)】</a:t>
            </a:r>
          </a:p>
          <a:p>
            <a:pPr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en-US" altLang="ja-JP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509A48D6-1EFC-1C0D-5E1E-C214C85DB2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718" y="2989516"/>
            <a:ext cx="1290320" cy="1831340"/>
          </a:xfrm>
          <a:prstGeom prst="rect">
            <a:avLst/>
          </a:prstGeom>
          <a:noFill/>
          <a:ln>
            <a:noFill/>
          </a:ln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テキスト ボックス 2">
            <a:extLst>
              <a:ext uri="{FF2B5EF4-FFF2-40B4-BE49-F238E27FC236}">
                <a16:creationId xmlns:a16="http://schemas.microsoft.com/office/drawing/2014/main" id="{0C7E9F8D-8908-C2A8-4368-73A2BBA4F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1" y="4876631"/>
            <a:ext cx="169958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sz="105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本講座での使用テキスト</a:t>
            </a:r>
            <a:endParaRPr lang="ja-JP" sz="105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 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2">
            <a:extLst>
              <a:ext uri="{FF2B5EF4-FFF2-40B4-BE49-F238E27FC236}">
                <a16:creationId xmlns:a16="http://schemas.microsoft.com/office/drawing/2014/main" id="{F4CD1508-4EF2-AD27-0AF6-BE3DEDB31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266" y="5117801"/>
            <a:ext cx="2631396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sz="100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『採用から退職までの法律実務』</a:t>
            </a:r>
            <a:r>
              <a:rPr lang="ja-JP" altLang="en-US" sz="1000" b="1" dirty="0">
                <a:ln>
                  <a:noFill/>
                </a:ln>
                <a:solidFill>
                  <a:srgbClr val="000000"/>
                </a:solidFill>
                <a:effectLst/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改訂第</a:t>
            </a:r>
            <a:r>
              <a:rPr lang="en-US" altLang="ja-JP" sz="1000" b="1" dirty="0">
                <a:solidFill>
                  <a:srgbClr val="000000"/>
                </a:solidFill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17</a:t>
            </a:r>
            <a:r>
              <a:rPr lang="ja-JP" altLang="en-US" sz="1000" b="1" dirty="0">
                <a:solidFill>
                  <a:srgbClr val="000000"/>
                </a:solidFill>
                <a:latin typeface="Garamond" panose="02020404030301010803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版</a:t>
            </a:r>
            <a:endParaRPr lang="ja-JP" sz="10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  <a:spcAft>
                <a:spcPts val="1000"/>
              </a:spcAft>
            </a:pPr>
            <a:r>
              <a:rPr lang="ja-JP" alt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　</a:t>
            </a:r>
            <a:r>
              <a:rPr lang="en-US" sz="800" b="1" dirty="0">
                <a:ln>
                  <a:noFill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FZShuTi"/>
                <a:cs typeface="Times New Roman" panose="02020603050405020304" pitchFamily="18" charset="0"/>
              </a:rPr>
              <a:t> </a:t>
            </a:r>
            <a:endParaRPr lang="ja-JP" sz="1100" dirty="0">
              <a:effectLst/>
              <a:latin typeface="Garamond" panose="02020404030301010803" pitchFamily="18" charset="0"/>
              <a:ea typeface="FZShuTi"/>
              <a:cs typeface="Times New Roman" panose="02020603050405020304" pitchFamily="18" charset="0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27632D18-1863-2435-B3C5-2A1D491B1792}"/>
              </a:ext>
            </a:extLst>
          </p:cNvPr>
          <p:cNvCxnSpPr/>
          <p:nvPr/>
        </p:nvCxnSpPr>
        <p:spPr>
          <a:xfrm>
            <a:off x="26866" y="6739816"/>
            <a:ext cx="7559675" cy="0"/>
          </a:xfrm>
          <a:prstGeom prst="line">
            <a:avLst/>
          </a:prstGeom>
          <a:ln w="38100">
            <a:solidFill>
              <a:srgbClr val="0AFE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151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1404</TotalTime>
  <Words>615</Words>
  <Application>Microsoft Office PowerPoint</Application>
  <PresentationFormat>ユーザー設定</PresentationFormat>
  <Paragraphs>82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Meiryo UI</vt:lpstr>
      <vt:lpstr>Arial</vt:lpstr>
      <vt:lpstr>Calibri</vt:lpstr>
      <vt:lpstr>Calibri Light</vt:lpstr>
      <vt:lpstr>Garamond</vt:lpstr>
      <vt:lpstr>Office テーマ</vt:lpstr>
      <vt:lpstr>Worksheet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user10</dc:creator>
  <cp:lastModifiedBy>坂倉隆</cp:lastModifiedBy>
  <cp:revision>55</cp:revision>
  <cp:lastPrinted>2026-03-05T07:24:32Z</cp:lastPrinted>
  <dcterms:created xsi:type="dcterms:W3CDTF">2022-11-17T00:39:13Z</dcterms:created>
  <dcterms:modified xsi:type="dcterms:W3CDTF">2026-03-17T06:02:06Z</dcterms:modified>
</cp:coreProperties>
</file>