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8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89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02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0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02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8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743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73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82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75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5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9E71-8B0B-434A-9EA7-36718BE9F57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43B3-EF9B-45BD-9500-8E6CB087D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34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138095C-5559-810A-69C2-06359318F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" t="4613"/>
          <a:stretch/>
        </p:blipFill>
        <p:spPr>
          <a:xfrm>
            <a:off x="-203826" y="-1598524"/>
            <a:ext cx="7967326" cy="10318129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1423FB-DFE7-426B-9760-2B690E869875}"/>
              </a:ext>
            </a:extLst>
          </p:cNvPr>
          <p:cNvSpPr/>
          <p:nvPr/>
        </p:nvSpPr>
        <p:spPr>
          <a:xfrm>
            <a:off x="431837" y="2811206"/>
            <a:ext cx="3168000" cy="27232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16" dirty="0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550612F-FF07-4017-BEB7-1D795D1F2279}"/>
              </a:ext>
            </a:extLst>
          </p:cNvPr>
          <p:cNvSpPr/>
          <p:nvPr/>
        </p:nvSpPr>
        <p:spPr>
          <a:xfrm>
            <a:off x="3933712" y="2811206"/>
            <a:ext cx="3168000" cy="27232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16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7701DF7-83F9-49D6-993B-5434BEC8F74E}"/>
              </a:ext>
            </a:extLst>
          </p:cNvPr>
          <p:cNvSpPr/>
          <p:nvPr/>
        </p:nvSpPr>
        <p:spPr>
          <a:xfrm>
            <a:off x="3933712" y="5694696"/>
            <a:ext cx="3168000" cy="27232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16" dirty="0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81A35992-777C-46B7-B59D-354DA864F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579275"/>
              </p:ext>
            </p:extLst>
          </p:nvPr>
        </p:nvGraphicFramePr>
        <p:xfrm>
          <a:off x="431837" y="9176414"/>
          <a:ext cx="6693367" cy="1019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888">
                  <a:extLst>
                    <a:ext uri="{9D8B030D-6E8A-4147-A177-3AD203B41FA5}">
                      <a16:colId xmlns:a16="http://schemas.microsoft.com/office/drawing/2014/main" val="976985242"/>
                    </a:ext>
                  </a:extLst>
                </a:gridCol>
                <a:gridCol w="1972356">
                  <a:extLst>
                    <a:ext uri="{9D8B030D-6E8A-4147-A177-3AD203B41FA5}">
                      <a16:colId xmlns:a16="http://schemas.microsoft.com/office/drawing/2014/main" val="4117924990"/>
                    </a:ext>
                  </a:extLst>
                </a:gridCol>
                <a:gridCol w="2231123">
                  <a:extLst>
                    <a:ext uri="{9D8B030D-6E8A-4147-A177-3AD203B41FA5}">
                      <a16:colId xmlns:a16="http://schemas.microsoft.com/office/drawing/2014/main" val="2967295469"/>
                    </a:ext>
                  </a:extLst>
                </a:gridCol>
              </a:tblGrid>
              <a:tr h="301347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所属・役職名</a:t>
                      </a:r>
                    </a:p>
                  </a:txBody>
                  <a:tcPr marL="56698" marR="56698" marT="28349" marB="283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56698" marR="56698" marT="28349" marB="283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</a:t>
                      </a:r>
                    </a:p>
                  </a:txBody>
                  <a:tcPr marL="56698" marR="56698" marT="28349" marB="283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676715"/>
                  </a:ext>
                </a:extLst>
              </a:tr>
              <a:tr h="350363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33079"/>
                  </a:ext>
                </a:extLst>
              </a:tr>
              <a:tr h="367737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56698" marR="56698" marT="28349" marB="283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677770"/>
                  </a:ext>
                </a:extLst>
              </a:tr>
            </a:tbl>
          </a:graphicData>
        </a:graphic>
      </p:graphicFrame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3EE0D85-8CFF-4D00-8AB0-CF012447B1D9}"/>
              </a:ext>
            </a:extLst>
          </p:cNvPr>
          <p:cNvCxnSpPr>
            <a:cxnSpLocks/>
          </p:cNvCxnSpPr>
          <p:nvPr/>
        </p:nvCxnSpPr>
        <p:spPr>
          <a:xfrm>
            <a:off x="429204" y="9046591"/>
            <a:ext cx="6696000" cy="9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668610F-4BFB-4146-9CF7-918781CF789D}"/>
              </a:ext>
            </a:extLst>
          </p:cNvPr>
          <p:cNvSpPr txBox="1"/>
          <p:nvPr/>
        </p:nvSpPr>
        <p:spPr>
          <a:xfrm>
            <a:off x="381348" y="8798501"/>
            <a:ext cx="909205" cy="28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貴社名：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09C4C96-B616-4306-87F2-0F7767158478}"/>
              </a:ext>
            </a:extLst>
          </p:cNvPr>
          <p:cNvSpPr txBox="1"/>
          <p:nvPr/>
        </p:nvSpPr>
        <p:spPr>
          <a:xfrm>
            <a:off x="4379661" y="8779967"/>
            <a:ext cx="595035" cy="2831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TEL :</a:t>
            </a:r>
            <a:endParaRPr kumimoji="1" lang="ja-JP" altLang="en-US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2549A06-CB6B-4DF7-8F82-C31AC7AD6159}"/>
              </a:ext>
            </a:extLst>
          </p:cNvPr>
          <p:cNvSpPr txBox="1"/>
          <p:nvPr/>
        </p:nvSpPr>
        <p:spPr>
          <a:xfrm>
            <a:off x="2657085" y="10215869"/>
            <a:ext cx="4796891" cy="321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zh-CN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本件担当　坂倉　</a:t>
            </a:r>
            <a:r>
              <a:rPr kumimoji="1" lang="en-US" altLang="zh-CN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TEL 048-647-4100</a:t>
            </a:r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／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FAX048-641-0924</a:t>
            </a:r>
            <a:r>
              <a:rPr kumimoji="1" lang="zh-CN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5A0DE46-8CF3-4613-B739-047BF5907ED3}"/>
              </a:ext>
            </a:extLst>
          </p:cNvPr>
          <p:cNvSpPr txBox="1"/>
          <p:nvPr/>
        </p:nvSpPr>
        <p:spPr>
          <a:xfrm>
            <a:off x="738372" y="4879011"/>
            <a:ext cx="1646605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教授</a:t>
            </a:r>
            <a:endParaRPr kumimoji="1" lang="en-US" altLang="ja-JP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　加藤 有希子　氏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1CC8C9B-3785-4A75-BF4C-CC40BE56B261}"/>
              </a:ext>
            </a:extLst>
          </p:cNvPr>
          <p:cNvSpPr/>
          <p:nvPr/>
        </p:nvSpPr>
        <p:spPr>
          <a:xfrm>
            <a:off x="5278459" y="4377071"/>
            <a:ext cx="1757212" cy="5312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kumimoji="1" lang="zh-CN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埼玉大学大学院</a:t>
            </a:r>
            <a:endParaRPr kumimoji="1" lang="en-US" altLang="zh-CN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zh-CN" altLang="en-US" sz="1364" dirty="0">
                <a:latin typeface="Meiryo UI" panose="020B0604030504040204" pitchFamily="50" charset="-128"/>
                <a:ea typeface="Meiryo UI" panose="020B0604030504040204" pitchFamily="50" charset="-128"/>
              </a:rPr>
              <a:t>人文社会科学研究科</a:t>
            </a:r>
            <a:endParaRPr kumimoji="1" lang="ja-JP" altLang="en-US" sz="1364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ECAD4C3-7BA1-47B4-92E2-70616C470AB8}"/>
              </a:ext>
            </a:extLst>
          </p:cNvPr>
          <p:cNvSpPr txBox="1"/>
          <p:nvPr/>
        </p:nvSpPr>
        <p:spPr>
          <a:xfrm>
            <a:off x="5471750" y="4848946"/>
            <a:ext cx="14013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教授</a:t>
            </a:r>
            <a:endParaRPr kumimoji="1" lang="en-US" altLang="zh-TW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ビュールク　トーヴェ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ヨハンナ</a:t>
            </a:r>
            <a:r>
              <a:rPr kumimoji="1"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氏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A199F9B-17E1-432F-93FB-26A9967D5F24}"/>
              </a:ext>
            </a:extLst>
          </p:cNvPr>
          <p:cNvSpPr txBox="1"/>
          <p:nvPr/>
        </p:nvSpPr>
        <p:spPr>
          <a:xfrm>
            <a:off x="3819092" y="6372690"/>
            <a:ext cx="2618024" cy="10845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埼玉県経営者協会会員及び</a:t>
            </a: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埼玉大学産学官連携協議会会員</a:t>
            </a:r>
            <a:endParaRPr kumimoji="1" lang="en-US" altLang="ja-JP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定員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488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488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kumimoji="1" lang="ja-JP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（先着順）</a:t>
            </a:r>
            <a:endParaRPr kumimoji="1" lang="en-US" altLang="ja-JP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1F1DB8B-FC22-4A5F-A811-70B231470B3E}"/>
              </a:ext>
            </a:extLst>
          </p:cNvPr>
          <p:cNvSpPr txBox="1"/>
          <p:nvPr/>
        </p:nvSpPr>
        <p:spPr>
          <a:xfrm>
            <a:off x="4050946" y="7444935"/>
            <a:ext cx="1519968" cy="8556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弊会のホームページ、</a:t>
            </a:r>
            <a:endParaRPr kumimoji="1" lang="en-US" altLang="ja-JP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</a:t>
            </a:r>
            <a:endParaRPr kumimoji="1" lang="en-US" altLang="ja-JP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右の</a:t>
            </a:r>
            <a:r>
              <a:rPr kumimoji="1" lang="en-US" altLang="ja-JP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コードで</a:t>
            </a:r>
            <a:endParaRPr kumimoji="1" lang="en-US" altLang="ja-JP" sz="124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40" dirty="0">
                <a:latin typeface="Meiryo UI" panose="020B0604030504040204" pitchFamily="50" charset="-128"/>
                <a:ea typeface="Meiryo UI" panose="020B0604030504040204" pitchFamily="50" charset="-128"/>
              </a:rPr>
              <a:t>お申込みください。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BA463CEF-5F85-4CD7-BDDF-DF7BFB6EF004}"/>
              </a:ext>
            </a:extLst>
          </p:cNvPr>
          <p:cNvSpPr txBox="1"/>
          <p:nvPr/>
        </p:nvSpPr>
        <p:spPr>
          <a:xfrm>
            <a:off x="4634274" y="5773262"/>
            <a:ext cx="1766877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32" b="1" dirty="0">
                <a:solidFill>
                  <a:srgbClr val="FF7C80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参加費 無料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E0F738CB-4B8C-4099-8C4B-A0C9C1C00B05}"/>
              </a:ext>
            </a:extLst>
          </p:cNvPr>
          <p:cNvSpPr/>
          <p:nvPr/>
        </p:nvSpPr>
        <p:spPr>
          <a:xfrm>
            <a:off x="6042199" y="3415382"/>
            <a:ext cx="1216805" cy="377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16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48B217F-5064-4C8A-9D20-F417A3D47C33}"/>
              </a:ext>
            </a:extLst>
          </p:cNvPr>
          <p:cNvSpPr txBox="1"/>
          <p:nvPr/>
        </p:nvSpPr>
        <p:spPr>
          <a:xfrm>
            <a:off x="6266532" y="3443252"/>
            <a:ext cx="768138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第２部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C249832-AB4C-E3E1-987C-33D5B3F7FA75}"/>
              </a:ext>
            </a:extLst>
          </p:cNvPr>
          <p:cNvGrpSpPr/>
          <p:nvPr/>
        </p:nvGrpSpPr>
        <p:grpSpPr>
          <a:xfrm>
            <a:off x="6044202" y="6296676"/>
            <a:ext cx="1216805" cy="377047"/>
            <a:chOff x="6100846" y="5981088"/>
            <a:chExt cx="1216805" cy="377047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22652B75-EE14-45D8-A12A-257DE5989CD8}"/>
                </a:ext>
              </a:extLst>
            </p:cNvPr>
            <p:cNvSpPr/>
            <p:nvPr/>
          </p:nvSpPr>
          <p:spPr>
            <a:xfrm>
              <a:off x="6100846" y="5981088"/>
              <a:ext cx="1216805" cy="37704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16"/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53C29350-B8C2-49B6-90E9-91CC2BCB89BC}"/>
                </a:ext>
              </a:extLst>
            </p:cNvPr>
            <p:cNvSpPr txBox="1"/>
            <p:nvPr/>
          </p:nvSpPr>
          <p:spPr>
            <a:xfrm>
              <a:off x="6205745" y="5989883"/>
              <a:ext cx="1007007" cy="359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736" b="1" dirty="0">
                  <a:solidFill>
                    <a:srgbClr val="FF7C8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お申込み</a:t>
              </a:r>
            </a:p>
          </p:txBody>
        </p:sp>
      </p:grp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1692C89-E9A6-4A01-B7C1-670CD1D8E4F2}"/>
              </a:ext>
            </a:extLst>
          </p:cNvPr>
          <p:cNvCxnSpPr>
            <a:cxnSpLocks/>
          </p:cNvCxnSpPr>
          <p:nvPr/>
        </p:nvCxnSpPr>
        <p:spPr>
          <a:xfrm>
            <a:off x="4697634" y="6174020"/>
            <a:ext cx="1640156" cy="0"/>
          </a:xfrm>
          <a:prstGeom prst="line">
            <a:avLst/>
          </a:prstGeom>
          <a:ln w="5715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2CBFFEBF-2855-4C0D-8511-D54CAC3D8F0F}"/>
              </a:ext>
            </a:extLst>
          </p:cNvPr>
          <p:cNvSpPr/>
          <p:nvPr/>
        </p:nvSpPr>
        <p:spPr>
          <a:xfrm>
            <a:off x="285037" y="3415382"/>
            <a:ext cx="1216805" cy="377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16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C753742-BE4E-4961-A269-EF85BBA8AA9D}"/>
              </a:ext>
            </a:extLst>
          </p:cNvPr>
          <p:cNvSpPr txBox="1"/>
          <p:nvPr/>
        </p:nvSpPr>
        <p:spPr>
          <a:xfrm>
            <a:off x="514970" y="3443252"/>
            <a:ext cx="756938" cy="321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第１部</a:t>
            </a: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2D7CAAF-5238-487F-9EE5-97447CACEE1C}"/>
              </a:ext>
            </a:extLst>
          </p:cNvPr>
          <p:cNvSpPr/>
          <p:nvPr/>
        </p:nvSpPr>
        <p:spPr>
          <a:xfrm>
            <a:off x="285037" y="3906942"/>
            <a:ext cx="2079387" cy="377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14:00</a:t>
            </a:r>
            <a:r>
              <a:rPr kumimoji="1" lang="ja-JP" altLang="en-US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15:00</a:t>
            </a:r>
            <a:endParaRPr kumimoji="1" lang="ja-JP" altLang="en-US" sz="148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C90C6EC-08CB-46D5-BA09-97ECA0BFCC19}"/>
              </a:ext>
            </a:extLst>
          </p:cNvPr>
          <p:cNvSpPr/>
          <p:nvPr/>
        </p:nvSpPr>
        <p:spPr>
          <a:xfrm>
            <a:off x="530609" y="4360887"/>
            <a:ext cx="1832040" cy="531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埼玉大学大学院</a:t>
            </a:r>
            <a:endParaRPr kumimoji="1" lang="en-US" altLang="zh-CN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zh-CN" altLang="en-US" sz="1364" dirty="0">
                <a:latin typeface="Meiryo UI" panose="020B0604030504040204" pitchFamily="50" charset="-128"/>
                <a:ea typeface="Meiryo UI" panose="020B0604030504040204" pitchFamily="50" charset="-128"/>
              </a:rPr>
              <a:t>人文社会科学研究科</a:t>
            </a:r>
            <a:endParaRPr kumimoji="1" lang="ja-JP" altLang="en-US" sz="1364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BB38FF1C-921E-465D-8EF4-F68E9556FA4C}"/>
              </a:ext>
            </a:extLst>
          </p:cNvPr>
          <p:cNvSpPr/>
          <p:nvPr/>
        </p:nvSpPr>
        <p:spPr>
          <a:xfrm>
            <a:off x="5179617" y="3906942"/>
            <a:ext cx="2079387" cy="377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15:10</a:t>
            </a:r>
            <a:r>
              <a:rPr kumimoji="1" lang="ja-JP" altLang="en-US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488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16:10</a:t>
            </a:r>
            <a:endParaRPr kumimoji="1" lang="ja-JP" altLang="en-US" sz="1488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AF9CBF3-D0F6-F13A-5797-CD8DFCAA3B43}"/>
              </a:ext>
            </a:extLst>
          </p:cNvPr>
          <p:cNvGrpSpPr/>
          <p:nvPr/>
        </p:nvGrpSpPr>
        <p:grpSpPr>
          <a:xfrm>
            <a:off x="431837" y="291420"/>
            <a:ext cx="6696000" cy="2325643"/>
            <a:chOff x="431837" y="404708"/>
            <a:chExt cx="6696000" cy="2325643"/>
          </a:xfrm>
        </p:grpSpPr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33ED1770-F47E-405B-954D-73C212B46507}"/>
                </a:ext>
              </a:extLst>
            </p:cNvPr>
            <p:cNvSpPr/>
            <p:nvPr/>
          </p:nvSpPr>
          <p:spPr>
            <a:xfrm>
              <a:off x="431837" y="404708"/>
              <a:ext cx="6696000" cy="22308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16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D2DA14-21FC-4A6B-B3EF-CF6AC3890070}"/>
                </a:ext>
              </a:extLst>
            </p:cNvPr>
            <p:cNvSpPr txBox="1"/>
            <p:nvPr/>
          </p:nvSpPr>
          <p:spPr>
            <a:xfrm>
              <a:off x="624482" y="404708"/>
              <a:ext cx="1619354" cy="5459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232" b="1" dirty="0">
                  <a:solidFill>
                    <a:schemeClr val="accent6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令和７年度</a:t>
              </a:r>
              <a:endParaRPr kumimoji="1" lang="en-US" altLang="ja-JP" sz="2232" b="1" dirty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ja-JP" altLang="en-US" sz="716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2DA70AA0-91DD-497A-B506-AF40B3DF51F3}"/>
                </a:ext>
              </a:extLst>
            </p:cNvPr>
            <p:cNvSpPr txBox="1"/>
            <p:nvPr/>
          </p:nvSpPr>
          <p:spPr>
            <a:xfrm>
              <a:off x="1168104" y="686164"/>
              <a:ext cx="5282215" cy="7031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969" b="1" dirty="0">
                  <a:solidFill>
                    <a:schemeClr val="accent6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埼玉大学特別公開講座</a:t>
              </a:r>
              <a:endParaRPr kumimoji="1" lang="en-US" altLang="ja-JP" sz="3969" b="1" dirty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75EE9A5C-0C5D-4FF2-8CBB-7B51F5BBB006}"/>
                </a:ext>
              </a:extLst>
            </p:cNvPr>
            <p:cNvSpPr txBox="1"/>
            <p:nvPr/>
          </p:nvSpPr>
          <p:spPr>
            <a:xfrm>
              <a:off x="1172532" y="2062712"/>
              <a:ext cx="5471459" cy="43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日時 ：　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2026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年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2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月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13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日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(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金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)14:00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～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16:30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（受付開始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13:00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）</a:t>
              </a:r>
              <a:endParaRPr lang="en-US" altLang="ja-JP" sz="1488" dirty="0">
                <a:latin typeface="UD Digi Kyokasho NK-R" panose="02020400000000000000" pitchFamily="18" charset="-128"/>
                <a:ea typeface="UD Digi Kyokasho NK-R" panose="02020400000000000000" pitchFamily="18" charset="-128"/>
              </a:endParaRPr>
            </a:p>
            <a:p>
              <a:endParaRPr kumimoji="1" lang="ja-JP" altLang="en-US" sz="716" dirty="0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5368FDF6-2181-4915-9D34-A430F1BDBBA9}"/>
                </a:ext>
              </a:extLst>
            </p:cNvPr>
            <p:cNvSpPr txBox="1"/>
            <p:nvPr/>
          </p:nvSpPr>
          <p:spPr>
            <a:xfrm>
              <a:off x="1172531" y="2298886"/>
              <a:ext cx="4144208" cy="43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会場 ：　大宮ソニックシティ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9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階　</a:t>
              </a:r>
              <a:r>
                <a:rPr lang="en-US" altLang="ja-JP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904</a:t>
              </a:r>
              <a:r>
                <a:rPr lang="ja-JP" altLang="en-US" sz="1488" dirty="0">
                  <a:latin typeface="UD Digi Kyokasho NK-R" panose="02020400000000000000" pitchFamily="18" charset="-128"/>
                  <a:ea typeface="UD Digi Kyokasho NK-R" panose="02020400000000000000" pitchFamily="18" charset="-128"/>
                </a:rPr>
                <a:t>会議室</a:t>
              </a:r>
              <a:endParaRPr lang="en-US" altLang="ja-JP" sz="1488" dirty="0">
                <a:latin typeface="UD Digi Kyokasho NK-R" panose="02020400000000000000" pitchFamily="18" charset="-128"/>
                <a:ea typeface="UD Digi Kyokasho NK-R" panose="02020400000000000000" pitchFamily="18" charset="-128"/>
              </a:endParaRPr>
            </a:p>
            <a:p>
              <a:endParaRPr kumimoji="1" lang="ja-JP" altLang="en-US" sz="716" dirty="0"/>
            </a:p>
          </p:txBody>
        </p: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B118A658-3F53-2FB3-D9C6-60C13B5C6887}"/>
                </a:ext>
              </a:extLst>
            </p:cNvPr>
            <p:cNvGrpSpPr/>
            <p:nvPr/>
          </p:nvGrpSpPr>
          <p:grpSpPr>
            <a:xfrm>
              <a:off x="1196236" y="1383736"/>
              <a:ext cx="4732474" cy="675809"/>
              <a:chOff x="1196236" y="1422152"/>
              <a:chExt cx="4732474" cy="675809"/>
            </a:xfrm>
          </p:grpSpPr>
          <p:pic>
            <p:nvPicPr>
              <p:cNvPr id="66" name="Picture 2" descr="埼玉大学">
                <a:extLst>
                  <a:ext uri="{FF2B5EF4-FFF2-40B4-BE49-F238E27FC236}">
                    <a16:creationId xmlns:a16="http://schemas.microsoft.com/office/drawing/2014/main" id="{EB99F317-9D3B-46F2-8A8F-C1D1D2E5960D}"/>
                  </a:ext>
                </a:extLst>
              </p:cNvPr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85163" y="1422152"/>
                <a:ext cx="1243547" cy="384546"/>
              </a:xfrm>
              <a:prstGeom prst="rect">
                <a:avLst/>
              </a:prstGeom>
              <a:noFill/>
            </p:spPr>
          </p:pic>
          <p:pic>
            <p:nvPicPr>
              <p:cNvPr id="63" name="図 62">
                <a:extLst>
                  <a:ext uri="{FF2B5EF4-FFF2-40B4-BE49-F238E27FC236}">
                    <a16:creationId xmlns:a16="http://schemas.microsoft.com/office/drawing/2014/main" id="{2F58A820-C40A-4452-9DCA-4BB89AFC0C1C}"/>
                  </a:ext>
                </a:extLst>
              </p:cNvPr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898"/>
              <a:stretch/>
            </p:blipFill>
            <p:spPr bwMode="auto">
              <a:xfrm>
                <a:off x="1691382" y="1428800"/>
                <a:ext cx="2259332" cy="37588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0EF387C6-CCBA-4EEA-BFE3-FDEBA244085D}"/>
                  </a:ext>
                </a:extLst>
              </p:cNvPr>
              <p:cNvSpPr txBox="1"/>
              <p:nvPr/>
            </p:nvSpPr>
            <p:spPr>
              <a:xfrm>
                <a:off x="1196236" y="1575958"/>
                <a:ext cx="894447" cy="2831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40" dirty="0">
                    <a:latin typeface="UD Digi Kyokasho NK-R" panose="02020400000000000000" pitchFamily="18" charset="-128"/>
                    <a:ea typeface="UD Digi Kyokasho NK-R" panose="02020400000000000000" pitchFamily="18" charset="-128"/>
                  </a:rPr>
                  <a:t>主催</a:t>
                </a:r>
                <a:endParaRPr kumimoji="1" lang="ja-JP" altLang="en-US" sz="1240" dirty="0"/>
              </a:p>
            </p:txBody>
          </p:sp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64A6A44D-533F-4E67-9527-4919C2F9146A}"/>
                  </a:ext>
                </a:extLst>
              </p:cNvPr>
              <p:cNvSpPr txBox="1"/>
              <p:nvPr/>
            </p:nvSpPr>
            <p:spPr>
              <a:xfrm>
                <a:off x="4187794" y="1575958"/>
                <a:ext cx="894447" cy="2831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40" dirty="0">
                    <a:latin typeface="UD Digi Kyokasho NK-R" panose="02020400000000000000" pitchFamily="18" charset="-128"/>
                    <a:ea typeface="UD Digi Kyokasho NK-R" panose="02020400000000000000" pitchFamily="18" charset="-128"/>
                  </a:rPr>
                  <a:t>共催</a:t>
                </a:r>
                <a:endParaRPr kumimoji="1" lang="ja-JP" altLang="en-US" sz="1240" dirty="0"/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D8196C04-D649-3A70-E8E1-22A8865CC2F8}"/>
                  </a:ext>
                </a:extLst>
              </p:cNvPr>
              <p:cNvSpPr txBox="1"/>
              <p:nvPr/>
            </p:nvSpPr>
            <p:spPr>
              <a:xfrm>
                <a:off x="1199641" y="1814807"/>
                <a:ext cx="3133462" cy="2831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40" dirty="0">
                    <a:latin typeface="UD Digi Kyokasho NK-R" panose="02020400000000000000" pitchFamily="18" charset="-128"/>
                    <a:ea typeface="UD Digi Kyokasho NK-R" panose="02020400000000000000" pitchFamily="18" charset="-128"/>
                  </a:rPr>
                  <a:t>後援　埼玉大学産学官連携協議会</a:t>
                </a:r>
                <a:endParaRPr kumimoji="1" lang="ja-JP" altLang="en-US" sz="1240" dirty="0"/>
              </a:p>
            </p:txBody>
          </p:sp>
        </p:grp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9B81161-83CE-15ED-3D3B-0CBE83FF2517}"/>
              </a:ext>
            </a:extLst>
          </p:cNvPr>
          <p:cNvSpPr txBox="1"/>
          <p:nvPr/>
        </p:nvSpPr>
        <p:spPr>
          <a:xfrm>
            <a:off x="514970" y="2854828"/>
            <a:ext cx="2953053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なぜ世界に経済に人生に</a:t>
            </a:r>
            <a:endParaRPr kumimoji="1" lang="en-US" altLang="ja-JP" sz="148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芸術と人文学</a:t>
            </a:r>
            <a:r>
              <a:rPr kumimoji="1" lang="en-US" altLang="ja-JP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が必要なのか？</a:t>
            </a:r>
            <a:r>
              <a:rPr kumimoji="1" lang="zh-TW" altLang="en-US" sz="1488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kumimoji="1" lang="ja-JP" altLang="en-US" sz="1488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FA35E0D-87CD-ED80-1435-A0CC24292CE6}"/>
              </a:ext>
            </a:extLst>
          </p:cNvPr>
          <p:cNvSpPr txBox="1"/>
          <p:nvPr/>
        </p:nvSpPr>
        <p:spPr>
          <a:xfrm>
            <a:off x="3933712" y="2887147"/>
            <a:ext cx="3151825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江戸の大名屋敷における素人芝居に</a:t>
            </a:r>
            <a:endParaRPr kumimoji="1" lang="en-US" altLang="ja-JP" sz="148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みる日本の</a:t>
            </a:r>
            <a:r>
              <a:rPr kumimoji="1" lang="en-US" altLang="ja-JP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やってみる</a:t>
            </a:r>
            <a:r>
              <a:rPr kumimoji="1" lang="en-US" altLang="ja-JP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r>
              <a:rPr kumimoji="1" lang="ja-JP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文化</a:t>
            </a:r>
            <a:r>
              <a:rPr kumimoji="1" lang="zh-TW" altLang="en-US" sz="148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kumimoji="1" lang="ja-JP" altLang="en-US" sz="148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9" name="図 28" descr="スーツを着ている女性&#10;&#10;AI 生成コンテンツは誤りを含む可能性があります。">
            <a:extLst>
              <a:ext uri="{FF2B5EF4-FFF2-40B4-BE49-F238E27FC236}">
                <a16:creationId xmlns:a16="http://schemas.microsoft.com/office/drawing/2014/main" id="{5FF68E7A-110D-31E2-AFBF-5C573B2981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0946" y="4210979"/>
            <a:ext cx="1095528" cy="1257475"/>
          </a:xfrm>
          <a:prstGeom prst="rect">
            <a:avLst/>
          </a:prstGeom>
        </p:spPr>
      </p:pic>
      <p:pic>
        <p:nvPicPr>
          <p:cNvPr id="3" name="図 2" descr="縞柄のシャツを着た少年&#10;&#10;AI 生成コンテンツは誤りを含む可能性があります。">
            <a:extLst>
              <a:ext uri="{FF2B5EF4-FFF2-40B4-BE49-F238E27FC236}">
                <a16:creationId xmlns:a16="http://schemas.microsoft.com/office/drawing/2014/main" id="{480E1181-CA65-2F7F-8EB2-45665F806A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1421" y="4173479"/>
            <a:ext cx="1104660" cy="1254113"/>
          </a:xfrm>
          <a:prstGeom prst="rect">
            <a:avLst/>
          </a:prstGeom>
        </p:spPr>
      </p:pic>
      <p:pic>
        <p:nvPicPr>
          <p:cNvPr id="4" name="図 3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59F5B0DB-8DD1-E49F-B063-EC0FA75330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9101" y="7499780"/>
            <a:ext cx="690110" cy="70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FEB6091DBE0D4B9B11353ACDB85C85" ma:contentTypeVersion="14" ma:contentTypeDescription="新しいドキュメントを作成します。" ma:contentTypeScope="" ma:versionID="b186d07b73792b55cfba9588262fd6c7">
  <xsd:schema xmlns:xsd="http://www.w3.org/2001/XMLSchema" xmlns:xs="http://www.w3.org/2001/XMLSchema" xmlns:p="http://schemas.microsoft.com/office/2006/metadata/properties" xmlns:ns2="062b8664-8df2-40aa-9fdb-2a6e8eb943be" xmlns:ns3="019a18d3-2deb-4864-937b-cd19528d2751" targetNamespace="http://schemas.microsoft.com/office/2006/metadata/properties" ma:root="true" ma:fieldsID="299dac547bf6ae71c5bd74d444563671" ns2:_="" ns3:_="">
    <xsd:import namespace="062b8664-8df2-40aa-9fdb-2a6e8eb943be"/>
    <xsd:import namespace="019a18d3-2deb-4864-937b-cd19528d2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b8664-8df2-40aa-9fdb-2a6e8eb943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b47bf68-0d70-4eb4-b344-fe6d0c10e3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a18d3-2deb-4864-937b-cd19528d2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2b8664-8df2-40aa-9fdb-2a6e8eb943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22F7BF-599C-44B3-84D8-A75B9B838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2b8664-8df2-40aa-9fdb-2a6e8eb943be"/>
    <ds:schemaRef ds:uri="019a18d3-2deb-4864-937b-cd19528d2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48317D-AC78-43B3-BF71-156E499B0C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8186C7-64ED-4DF0-AF95-38E6434C9E2F}">
  <ds:schemaRefs>
    <ds:schemaRef ds:uri="062b8664-8df2-40aa-9fdb-2a6e8eb943be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19a18d3-2deb-4864-937b-cd19528d275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519</TotalTime>
  <Words>184</Words>
  <Application>Microsoft Office PowerPoint</Application>
  <PresentationFormat>ユーザー設定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UD Digi Kyokasho NK-R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埼玉県経営者協会</dc:creator>
  <cp:lastModifiedBy>坂倉隆</cp:lastModifiedBy>
  <cp:revision>46</cp:revision>
  <cp:lastPrinted>2025-12-17T03:28:54Z</cp:lastPrinted>
  <dcterms:created xsi:type="dcterms:W3CDTF">2024-12-03T23:52:08Z</dcterms:created>
  <dcterms:modified xsi:type="dcterms:W3CDTF">2025-12-17T03:30:05Z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0x01010060FEB6091DBE0D4B9B11353ACDB85C85</vt:lpwstr>
  </property>
  <property fmtid="{D5CDD505-2E9C-101B-9397-08002B2CF9AE}" pid="3" name="MediaServiceImageTags">
    <vt:lpwstr/>
  </property>
</Properties>
</file>