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BDD4-7F82-4A70-97C8-D47A592DA361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0938-DD30-4803-8E5E-1B6C114B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71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BDD4-7F82-4A70-97C8-D47A592DA361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0938-DD30-4803-8E5E-1B6C114B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7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BDD4-7F82-4A70-97C8-D47A592DA361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0938-DD30-4803-8E5E-1B6C114B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31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BDD4-7F82-4A70-97C8-D47A592DA361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0938-DD30-4803-8E5E-1B6C114B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6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BDD4-7F82-4A70-97C8-D47A592DA361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0938-DD30-4803-8E5E-1B6C114B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73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BDD4-7F82-4A70-97C8-D47A592DA361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0938-DD30-4803-8E5E-1B6C114B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57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BDD4-7F82-4A70-97C8-D47A592DA361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0938-DD30-4803-8E5E-1B6C114B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31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BDD4-7F82-4A70-97C8-D47A592DA361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0938-DD30-4803-8E5E-1B6C114B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988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BDD4-7F82-4A70-97C8-D47A592DA361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0938-DD30-4803-8E5E-1B6C114B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721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BDD4-7F82-4A70-97C8-D47A592DA361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0938-DD30-4803-8E5E-1B6C114B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16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BDD4-7F82-4A70-97C8-D47A592DA361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0938-DD30-4803-8E5E-1B6C114B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293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3BDD4-7F82-4A70-97C8-D47A592DA361}" type="datetimeFigureOut">
              <a:rPr kumimoji="1" lang="ja-JP" altLang="en-US" smtClean="0"/>
              <a:t>2025/8/20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C0938-DD30-4803-8E5E-1B6C114B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3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079E010-49FA-62E3-2288-AFDE837816E2}"/>
              </a:ext>
            </a:extLst>
          </p:cNvPr>
          <p:cNvSpPr/>
          <p:nvPr/>
        </p:nvSpPr>
        <p:spPr>
          <a:xfrm>
            <a:off x="201814" y="1120112"/>
            <a:ext cx="7186411" cy="13651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r>
              <a:rPr kumimoji="1" lang="ja-JP" altLang="en-US" sz="2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</a:t>
            </a:r>
            <a:r>
              <a:rPr kumimoji="1" lang="en-US" altLang="ja-JP" sz="2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kumimoji="1" lang="ja-JP" altLang="en-US" sz="2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　４地区協議会共催企画</a:t>
            </a:r>
            <a:r>
              <a:rPr kumimoji="1" lang="ja-JP" altLang="en-US" sz="28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sz="28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現 地 視 察 会 の ご 案 内</a:t>
            </a:r>
            <a:endParaRPr kumimoji="1" lang="en-US" altLang="ja-JP" sz="28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8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2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～宇都宮ライトライン、レオン自動機㈱様上河内工場視察～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02C607F-EA23-BCF3-343B-60687BDE082C}"/>
              </a:ext>
            </a:extLst>
          </p:cNvPr>
          <p:cNvSpPr/>
          <p:nvPr/>
        </p:nvSpPr>
        <p:spPr>
          <a:xfrm>
            <a:off x="3990973" y="136114"/>
            <a:ext cx="3397252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tx1"/>
                </a:solidFill>
              </a:rPr>
              <a:t>　埼玉県経営者協会</a:t>
            </a:r>
            <a:r>
              <a:rPr kumimoji="1" lang="en-US" altLang="ja-JP" sz="1400" b="1" dirty="0">
                <a:solidFill>
                  <a:schemeClr val="tx1"/>
                </a:solidFill>
              </a:rPr>
              <a:t>/</a:t>
            </a:r>
            <a:r>
              <a:rPr kumimoji="1" lang="ja-JP" altLang="en-US" sz="1400" b="1" dirty="0">
                <a:solidFill>
                  <a:schemeClr val="tx1"/>
                </a:solidFill>
              </a:rPr>
              <a:t>地区協議会</a:t>
            </a:r>
            <a:endParaRPr kumimoji="1" lang="en-US" altLang="ja-JP" sz="1400" b="1" dirty="0">
              <a:solidFill>
                <a:schemeClr val="tx1"/>
              </a:solidFill>
            </a:endParaRPr>
          </a:p>
          <a:p>
            <a:r>
              <a:rPr lang="ja-JP" altLang="en-US" sz="1400" dirty="0">
                <a:solidFill>
                  <a:schemeClr val="tx1"/>
                </a:solidFill>
              </a:rPr>
              <a:t>　　南部地区議長　副会長　牛窪啓詞</a:t>
            </a:r>
            <a:endParaRPr lang="en-US" altLang="ja-JP" sz="1400" dirty="0">
              <a:solidFill>
                <a:schemeClr val="tx1"/>
              </a:solidFill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</a:rPr>
              <a:t>　　中部地区議長　副会長　忍田昇一</a:t>
            </a:r>
            <a:endParaRPr kumimoji="1" lang="en-US" altLang="ja-JP" sz="1400" dirty="0">
              <a:solidFill>
                <a:schemeClr val="tx1"/>
              </a:solidFill>
            </a:endParaRPr>
          </a:p>
          <a:p>
            <a:r>
              <a:rPr lang="ja-JP" altLang="en-US" sz="1400" dirty="0">
                <a:solidFill>
                  <a:schemeClr val="tx1"/>
                </a:solidFill>
              </a:rPr>
              <a:t>　　西部地区議長　副会長　増田文治</a:t>
            </a:r>
            <a:endParaRPr lang="en-US" altLang="ja-JP" sz="1400" dirty="0">
              <a:solidFill>
                <a:schemeClr val="tx1"/>
              </a:solidFill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A916B35-83A1-C82C-F3C1-67015FE01FEB}"/>
              </a:ext>
            </a:extLst>
          </p:cNvPr>
          <p:cNvSpPr/>
          <p:nvPr/>
        </p:nvSpPr>
        <p:spPr>
          <a:xfrm>
            <a:off x="467369" y="2779702"/>
            <a:ext cx="6624936" cy="2489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kumimoji="1" lang="ja-JP" altLang="en-US" sz="1600" dirty="0">
                <a:latin typeface="HGS明朝B" panose="02020800000000000000" pitchFamily="18" charset="-128"/>
                <a:ea typeface="HGS明朝B" panose="02020800000000000000" pitchFamily="18" charset="-128"/>
              </a:rPr>
              <a:t>　</a:t>
            </a:r>
            <a:endParaRPr kumimoji="1" lang="en-US" altLang="ja-JP" sz="1300" dirty="0">
              <a:solidFill>
                <a:srgbClr val="FF0000"/>
              </a:solidFill>
              <a:latin typeface="HGS明朝B" panose="02020800000000000000" pitchFamily="18" charset="-128"/>
              <a:ea typeface="HGS明朝B" panose="02020800000000000000" pitchFamily="18" charset="-128"/>
            </a:endParaRPr>
          </a:p>
          <a:p>
            <a:pPr>
              <a:lnSpc>
                <a:spcPct val="120000"/>
              </a:lnSpc>
            </a:pPr>
            <a:endParaRPr kumimoji="1" lang="en-US" altLang="ja-JP" sz="1300" dirty="0">
              <a:solidFill>
                <a:schemeClr val="tx1"/>
              </a:solidFill>
              <a:latin typeface="HGS明朝B" panose="02020800000000000000" pitchFamily="18" charset="-128"/>
              <a:ea typeface="HGS明朝B" panose="02020800000000000000" pitchFamily="18" charset="-128"/>
            </a:endParaRPr>
          </a:p>
          <a:p>
            <a:pPr>
              <a:lnSpc>
                <a:spcPct val="120000"/>
              </a:lnSpc>
            </a:pPr>
            <a:endParaRPr kumimoji="1" lang="ja-JP" altLang="en-US" sz="1300" dirty="0">
              <a:solidFill>
                <a:schemeClr val="tx1"/>
              </a:solidFill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2DA1FFC-D723-7D90-BD96-AB65BC68B865}"/>
              </a:ext>
            </a:extLst>
          </p:cNvPr>
          <p:cNvSpPr/>
          <p:nvPr/>
        </p:nvSpPr>
        <p:spPr>
          <a:xfrm>
            <a:off x="0" y="0"/>
            <a:ext cx="7559675" cy="10691813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6C2073A-926A-D7F4-E043-D0DFBCB8988D}"/>
              </a:ext>
            </a:extLst>
          </p:cNvPr>
          <p:cNvSpPr txBox="1"/>
          <p:nvPr/>
        </p:nvSpPr>
        <p:spPr>
          <a:xfrm>
            <a:off x="210579" y="2554712"/>
            <a:ext cx="712596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/>
              <a:t>　平素より当協会及び地区協議会の事業運営にご高配を賜り、厚く御礼申し上げます。</a:t>
            </a:r>
          </a:p>
          <a:p>
            <a:r>
              <a:rPr lang="ja-JP" altLang="en-US" sz="1400" dirty="0"/>
              <a:t>令和</a:t>
            </a:r>
            <a:r>
              <a:rPr lang="en-US" altLang="ja-JP" sz="1400" dirty="0"/>
              <a:t>7</a:t>
            </a:r>
            <a:r>
              <a:rPr lang="ja-JP" altLang="en-US" sz="1400" dirty="0"/>
              <a:t>年度の地区協議会秋季活動につきましては、４地区合同企画として開催致します。今回は栃木県宇都宮市の次世代型路面電車システム「ＬＲＴ」の体験乗車と栃木県経営者協会様のご協力により、レオン自動機㈱様の上河内工場（食品製造機械製造工場）の視察を行います。貴重な機会となりますので、是非ともご参加下さい。</a:t>
            </a: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7584227F-5C36-35AB-5194-B9865009E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160565"/>
              </p:ext>
            </p:extLst>
          </p:nvPr>
        </p:nvGraphicFramePr>
        <p:xfrm>
          <a:off x="296130" y="5120770"/>
          <a:ext cx="6845299" cy="2935546"/>
        </p:xfrm>
        <a:graphic>
          <a:graphicData uri="http://schemas.openxmlformats.org/drawingml/2006/table">
            <a:tbl>
              <a:tblPr firstRow="1" firstCol="1" bandRow="1"/>
              <a:tblGrid>
                <a:gridCol w="1367962">
                  <a:extLst>
                    <a:ext uri="{9D8B030D-6E8A-4147-A177-3AD203B41FA5}">
                      <a16:colId xmlns:a16="http://schemas.microsoft.com/office/drawing/2014/main" val="3316007032"/>
                    </a:ext>
                  </a:extLst>
                </a:gridCol>
                <a:gridCol w="5477337">
                  <a:extLst>
                    <a:ext uri="{9D8B030D-6E8A-4147-A177-3AD203B41FA5}">
                      <a16:colId xmlns:a16="http://schemas.microsoft.com/office/drawing/2014/main" val="2445213855"/>
                    </a:ext>
                  </a:extLst>
                </a:gridCol>
              </a:tblGrid>
              <a:tr h="474111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endParaRPr lang="en-US" altLang="ja-JP" sz="1100" b="1" kern="100" dirty="0">
                        <a:solidFill>
                          <a:srgbClr val="1F3864"/>
                        </a:solidFill>
                        <a:effectLst/>
                        <a:latin typeface="游明朝" panose="02020400000000000000" pitchFamily="18" charset="-128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ja-JP" sz="1100" b="1" kern="100" dirty="0">
                          <a:solidFill>
                            <a:srgbClr val="1F3864"/>
                          </a:solidFill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■</a:t>
                      </a:r>
                      <a:r>
                        <a:rPr lang="ja-JP" sz="11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ja-JP" altLang="en-US" sz="11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sz="11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時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endParaRPr lang="en-US" altLang="ja-JP" sz="1200" b="1" kern="100" dirty="0">
                        <a:effectLst/>
                        <a:latin typeface="游明朝" panose="02020400000000000000" pitchFamily="18" charset="-128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ja-JP" sz="16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令和</a:t>
                      </a:r>
                      <a:r>
                        <a:rPr lang="en-US" altLang="ja-JP" sz="1600" b="1" kern="10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ja-JP" sz="1600" b="1" kern="10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ja-JP" sz="16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ja-JP" sz="16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ja-JP" sz="16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ja-JP" sz="16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日（</a:t>
                      </a:r>
                      <a:r>
                        <a:rPr lang="ja-JP" altLang="en-US" sz="16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木</a:t>
                      </a:r>
                      <a:r>
                        <a:rPr lang="ja-JP" sz="16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ja-JP" sz="16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ja-JP" sz="16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16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ja-JP" sz="16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16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ja-JP" sz="16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16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00 </a:t>
                      </a:r>
                      <a:r>
                        <a:rPr lang="ja-JP" altLang="en-US" sz="16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解散予定</a:t>
                      </a:r>
                      <a:endParaRPr lang="en-US" altLang="ja-JP" sz="1600" b="1" kern="100" dirty="0">
                        <a:effectLst/>
                        <a:latin typeface="游明朝" panose="02020400000000000000" pitchFamily="18" charset="-128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</a:pP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1696555"/>
                  </a:ext>
                </a:extLst>
              </a:tr>
              <a:tr h="522107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endParaRPr lang="en-US" altLang="ja-JP" sz="1100" b="1" kern="100" dirty="0">
                        <a:solidFill>
                          <a:srgbClr val="1F3864"/>
                        </a:solidFill>
                        <a:effectLst/>
                        <a:latin typeface="游明朝" panose="02020400000000000000" pitchFamily="18" charset="-128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ja-JP" sz="1100" b="1" kern="100" dirty="0">
                          <a:solidFill>
                            <a:srgbClr val="1F3864"/>
                          </a:solidFill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■</a:t>
                      </a:r>
                      <a:r>
                        <a:rPr lang="ja-JP" altLang="en-US" sz="1100" b="1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行　程</a:t>
                      </a:r>
                      <a:endParaRPr lang="en-US" altLang="ja-JP" sz="1100" b="1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</a:pPr>
                      <a:endParaRPr lang="ja-JP" sz="9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ja-JP" altLang="en-US" sz="105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宇都宮駅東口集合（</a:t>
                      </a:r>
                      <a:r>
                        <a:rPr lang="en-US" altLang="ja-JP" sz="105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ja-JP" altLang="en-US" sz="105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105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ja-JP" altLang="en-US" sz="105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）→宇都宮ライトライン体験乗車（</a:t>
                      </a:r>
                      <a:r>
                        <a:rPr lang="en-US" altLang="ja-JP" sz="105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ja-JP" altLang="en-US" sz="105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105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ja-JP" altLang="en-US" sz="105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105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ja-JP" altLang="en-US" sz="105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105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ja-JP" altLang="en-US" sz="105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）→宇都宮駅周辺でご昼食→レオン自動機㈱上河内工場視察（</a:t>
                      </a:r>
                      <a:r>
                        <a:rPr lang="en-US" altLang="ja-JP" sz="105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ja-JP" altLang="en-US" sz="105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105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ja-JP" altLang="en-US" sz="105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ja-JP" sz="105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ja-JP" altLang="en-US" sz="105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105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ja-JP" altLang="en-US" sz="105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）→宇都宮駅へ戻り→現地解散（</a:t>
                      </a:r>
                      <a:r>
                        <a:rPr lang="en-US" altLang="ja-JP" sz="105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ja-JP" altLang="en-US" sz="105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ja-JP" sz="105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ja-JP" altLang="en-US" sz="105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予定）</a:t>
                      </a:r>
                      <a:endParaRPr lang="ja-JP" sz="1050" b="1" kern="1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681580"/>
                  </a:ext>
                </a:extLst>
              </a:tr>
              <a:tr h="524436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endParaRPr lang="en-US" altLang="ja-JP" sz="1100" b="1" kern="100" dirty="0">
                        <a:solidFill>
                          <a:srgbClr val="1F3864"/>
                        </a:solidFill>
                        <a:effectLst/>
                        <a:latin typeface="游明朝" panose="02020400000000000000" pitchFamily="18" charset="-128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ja-JP" sz="1100" b="1" kern="100" dirty="0">
                          <a:solidFill>
                            <a:srgbClr val="1F3864"/>
                          </a:solidFill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■</a:t>
                      </a:r>
                      <a:r>
                        <a:rPr lang="ja-JP" sz="11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定　員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endParaRPr lang="en-US" altLang="ja-JP" sz="1400" b="1" kern="100" dirty="0">
                        <a:effectLst/>
                        <a:latin typeface="游ゴシック" panose="020B0400000000000000" pitchFamily="50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altLang="ja-JP" sz="1400" b="1" kern="100" dirty="0">
                          <a:effectLst/>
                          <a:latin typeface="游ゴシック" panose="020B0400000000000000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ja-JP" sz="14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名</a:t>
                      </a:r>
                      <a:r>
                        <a:rPr lang="ja-JP" altLang="en-US" sz="12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（機会均等のため、</a:t>
                      </a:r>
                      <a:r>
                        <a:rPr lang="ja-JP" altLang="en-US" sz="11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１企業につき１名様でお願いします）</a:t>
                      </a:r>
                      <a:endParaRPr lang="en-US" altLang="ja-JP" sz="1100" b="1" kern="100" dirty="0">
                        <a:effectLst/>
                        <a:latin typeface="游明朝" panose="02020400000000000000" pitchFamily="18" charset="-128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altLang="ja-JP" sz="1000" b="1" kern="100" dirty="0">
                          <a:solidFill>
                            <a:srgbClr val="FF0000"/>
                          </a:solidFill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ja-JP" altLang="en-US" sz="1000" b="1" kern="100" dirty="0">
                          <a:solidFill>
                            <a:srgbClr val="FF0000"/>
                          </a:solidFill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非会員企業の方は定員に空きがある場合に限り、先着申込順にてお申し込みを受け付けさせ</a:t>
                      </a:r>
                      <a:endParaRPr lang="en-US" altLang="ja-JP" sz="1000" b="1" kern="100" dirty="0">
                        <a:solidFill>
                          <a:srgbClr val="FF00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ja-JP" altLang="en-US" sz="1000" b="1" kern="100" dirty="0">
                          <a:solidFill>
                            <a:srgbClr val="FF0000"/>
                          </a:solidFill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　ていただきます。</a:t>
                      </a:r>
                      <a:endParaRPr lang="ja-JP" sz="1000" b="1" kern="100" dirty="0">
                        <a:solidFill>
                          <a:srgbClr val="FF00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457114"/>
                  </a:ext>
                </a:extLst>
              </a:tr>
              <a:tr h="501321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endParaRPr lang="en-US" altLang="ja-JP" sz="1100" b="1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ja-JP" altLang="en-US" sz="1100" b="1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■</a:t>
                      </a:r>
                      <a:r>
                        <a:rPr lang="ja-JP" altLang="en-US" sz="110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参加費</a:t>
                      </a:r>
                      <a:endParaRPr lang="ja-JP" sz="1100" b="1" kern="1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ja-JP" altLang="en-US" sz="120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　会員：１１</a:t>
                      </a:r>
                      <a:r>
                        <a:rPr lang="en-US" altLang="ja-JP" sz="120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ja-JP" altLang="en-US" sz="120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０００円（税込み）</a:t>
                      </a:r>
                      <a:endParaRPr lang="en-US" altLang="ja-JP" sz="1200" b="1" kern="1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ja-JP" altLang="en-US" sz="120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非会員：３３</a:t>
                      </a:r>
                      <a:r>
                        <a:rPr lang="en-US" altLang="ja-JP" sz="120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ja-JP" altLang="en-US" sz="1200" b="1" kern="10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０００円</a:t>
                      </a:r>
                      <a:r>
                        <a:rPr lang="ja-JP" altLang="en-US" sz="120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（同上）</a:t>
                      </a:r>
                      <a:endParaRPr lang="en-US" altLang="ja-JP" sz="1200" b="1" kern="1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ja-JP" altLang="en-US" sz="105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ja-JP" sz="105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ja-JP" altLang="en-US" sz="1050" b="1" kern="100" dirty="0"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ご参加の方には後日請求書をお送りいたします</a:t>
                      </a:r>
                      <a:endParaRPr lang="ja-JP" sz="1050" b="1" kern="100" dirty="0"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833473"/>
                  </a:ext>
                </a:extLst>
              </a:tr>
              <a:tr h="282389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ja-JP" sz="1100" b="1" kern="100" dirty="0">
                          <a:solidFill>
                            <a:srgbClr val="1F3864"/>
                          </a:solidFill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■</a:t>
                      </a:r>
                      <a:r>
                        <a:rPr lang="ja-JP" altLang="en-US" sz="1100" b="1" kern="100" dirty="0">
                          <a:solidFill>
                            <a:srgbClr val="1F3864"/>
                          </a:solidFill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お</a:t>
                      </a:r>
                      <a:r>
                        <a:rPr lang="ja-JP" sz="11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申込期限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</a:pPr>
                      <a:r>
                        <a:rPr lang="ja-JP" sz="12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令和</a:t>
                      </a:r>
                      <a:r>
                        <a:rPr lang="en-US" altLang="ja-JP" sz="12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ja-JP" sz="12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ja-JP" sz="12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ja-JP" sz="12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ja-JP" sz="12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ja-JP" sz="12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日（</a:t>
                      </a:r>
                      <a:r>
                        <a:rPr lang="ja-JP" altLang="en-US" sz="12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木</a:t>
                      </a:r>
                      <a:r>
                        <a:rPr lang="ja-JP" sz="12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ja-JP" sz="12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ja-JP" sz="12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2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00</a:t>
                      </a:r>
                      <a:endParaRPr lang="ja-JP" sz="12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758269"/>
                  </a:ext>
                </a:extLst>
              </a:tr>
              <a:tr h="356715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1100" b="1" kern="100" dirty="0">
                          <a:solidFill>
                            <a:srgbClr val="1F3864"/>
                          </a:solidFill>
                          <a:effectLst/>
                          <a:latin typeface="游ゴシック" panose="020B0400000000000000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ja-JP" sz="1100" b="1" kern="100" dirty="0">
                          <a:solidFill>
                            <a:srgbClr val="1F3864"/>
                          </a:solidFill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■</a:t>
                      </a:r>
                      <a:r>
                        <a:rPr lang="ja-JP" altLang="en-US" sz="1100" b="1" kern="100" dirty="0">
                          <a:solidFill>
                            <a:srgbClr val="1F3864"/>
                          </a:solidFill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お</a:t>
                      </a:r>
                      <a:r>
                        <a:rPr lang="ja-JP" sz="11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申込方法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900" b="1" kern="100" dirty="0">
                          <a:effectLst/>
                          <a:latin typeface="游ゴシック" panose="020B0400000000000000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ja-JP" sz="9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右の</a:t>
                      </a:r>
                      <a:r>
                        <a:rPr lang="en-US" sz="9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QR</a:t>
                      </a:r>
                      <a:r>
                        <a:rPr lang="ja-JP" sz="9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コード、当協会ホームページ、または</a:t>
                      </a:r>
                      <a:r>
                        <a:rPr lang="en-US" sz="9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FAX</a:t>
                      </a:r>
                      <a:r>
                        <a:rPr lang="ja-JP" sz="900" b="1" kern="100" dirty="0">
                          <a:effectLst/>
                          <a:latin typeface="游明朝" panose="02020400000000000000" pitchFamily="18" charset="-128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にてお申込み下さい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US" sz="900" b="1" kern="100" dirty="0">
                          <a:effectLst/>
                          <a:latin typeface="游ゴシック" panose="020B0400000000000000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736795"/>
                  </a:ext>
                </a:extLst>
              </a:tr>
            </a:tbl>
          </a:graphicData>
        </a:graphic>
      </p:graphicFrame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69CF056-C53B-1533-4AC6-096A9DB21355}"/>
              </a:ext>
            </a:extLst>
          </p:cNvPr>
          <p:cNvSpPr/>
          <p:nvPr/>
        </p:nvSpPr>
        <p:spPr>
          <a:xfrm>
            <a:off x="247005" y="8078609"/>
            <a:ext cx="6845300" cy="532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u="sng" dirty="0">
                <a:solidFill>
                  <a:schemeClr val="tx1"/>
                </a:solidFill>
              </a:rPr>
              <a:t>埼玉県経営者協会行</a:t>
            </a:r>
            <a:r>
              <a:rPr lang="ja-JP" altLang="en-US" sz="1600" u="sng" dirty="0">
                <a:solidFill>
                  <a:schemeClr val="tx1"/>
                </a:solidFill>
              </a:rPr>
              <a:t>　</a:t>
            </a:r>
            <a:r>
              <a:rPr lang="en-US" altLang="ja-JP" sz="1600" b="1" u="sng" dirty="0">
                <a:solidFill>
                  <a:schemeClr val="tx1"/>
                </a:solidFill>
              </a:rPr>
              <a:t>FAX</a:t>
            </a:r>
            <a:r>
              <a:rPr lang="ja-JP" altLang="en-US" sz="1600" b="1" u="sng" dirty="0">
                <a:solidFill>
                  <a:schemeClr val="tx1"/>
                </a:solidFill>
              </a:rPr>
              <a:t>　０４８－６４１－０９２４</a:t>
            </a:r>
            <a:endParaRPr lang="en-US" altLang="ja-JP" sz="1600" b="1" u="sng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＜　参加申込書　＞</a:t>
            </a:r>
          </a:p>
        </p:txBody>
      </p:sp>
      <p:graphicFrame>
        <p:nvGraphicFramePr>
          <p:cNvPr id="18" name="表 8">
            <a:extLst>
              <a:ext uri="{FF2B5EF4-FFF2-40B4-BE49-F238E27FC236}">
                <a16:creationId xmlns:a16="http://schemas.microsoft.com/office/drawing/2014/main" id="{D4996629-7F1F-DBE1-1E49-3CEFC1601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460512"/>
              </p:ext>
            </p:extLst>
          </p:nvPr>
        </p:nvGraphicFramePr>
        <p:xfrm>
          <a:off x="215840" y="8611386"/>
          <a:ext cx="7047705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9235">
                  <a:extLst>
                    <a:ext uri="{9D8B030D-6E8A-4147-A177-3AD203B41FA5}">
                      <a16:colId xmlns:a16="http://schemas.microsoft.com/office/drawing/2014/main" val="1379702348"/>
                    </a:ext>
                  </a:extLst>
                </a:gridCol>
                <a:gridCol w="2349235">
                  <a:extLst>
                    <a:ext uri="{9D8B030D-6E8A-4147-A177-3AD203B41FA5}">
                      <a16:colId xmlns:a16="http://schemas.microsoft.com/office/drawing/2014/main" val="1541457234"/>
                    </a:ext>
                  </a:extLst>
                </a:gridCol>
                <a:gridCol w="2349235">
                  <a:extLst>
                    <a:ext uri="{9D8B030D-6E8A-4147-A177-3AD203B41FA5}">
                      <a16:colId xmlns:a16="http://schemas.microsoft.com/office/drawing/2014/main" val="2510082858"/>
                    </a:ext>
                  </a:extLst>
                </a:gridCol>
              </a:tblGrid>
              <a:tr h="5386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/>
                        <a:t>会員企業名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kumimoji="1" lang="en-US" altLang="ja-JP" sz="1800" dirty="0"/>
                    </a:p>
                    <a:p>
                      <a:r>
                        <a:rPr kumimoji="1" lang="ja-JP" altLang="en-US" sz="1800" b="1" dirty="0"/>
                        <a:t>℡：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954749"/>
                  </a:ext>
                </a:extLst>
              </a:tr>
              <a:tr h="3077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/>
                        <a:t>部署・役職名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/>
                        <a:t>参加者氏名</a:t>
                      </a:r>
                      <a:r>
                        <a:rPr kumimoji="1" lang="ja-JP" altLang="en-US" sz="1200" b="1" dirty="0"/>
                        <a:t>（フリガナ）</a:t>
                      </a:r>
                      <a:endParaRPr kumimoji="1" lang="ja-JP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/>
                        <a:t>メールアドレス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46954"/>
                  </a:ext>
                </a:extLst>
              </a:tr>
              <a:tr h="538609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1800" dirty="0"/>
                    </a:p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　　</a:t>
                      </a:r>
                      <a:endParaRPr kumimoji="1" lang="en-US" altLang="ja-JP" sz="1800" dirty="0"/>
                    </a:p>
                    <a:p>
                      <a:r>
                        <a:rPr kumimoji="1" lang="ja-JP" altLang="en-US" sz="1800" dirty="0"/>
                        <a:t>　　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298054"/>
                  </a:ext>
                </a:extLst>
              </a:tr>
            </a:tbl>
          </a:graphicData>
        </a:graphic>
      </p:graphicFrame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5701554-6D17-9F2F-2E95-09ACDF70DEA9}"/>
              </a:ext>
            </a:extLst>
          </p:cNvPr>
          <p:cNvSpPr txBox="1"/>
          <p:nvPr/>
        </p:nvSpPr>
        <p:spPr>
          <a:xfrm>
            <a:off x="296130" y="10243269"/>
            <a:ext cx="688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　　　　　　　　　　　　　　　　　</a:t>
            </a: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本件担当：事務局・坂倉（さかくら）</a:t>
            </a: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048-647-4100</a:t>
            </a:r>
            <a:endParaRPr lang="ja-JP" altLang="en-US" sz="1200" b="1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6BE20A25-0CDC-E1EF-488D-39F5D3037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79" y="347917"/>
            <a:ext cx="2790691" cy="44162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B48D980-6C20-229B-069E-8A059D000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970" y="3850346"/>
            <a:ext cx="2716422" cy="118843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38E3EA4-5E79-BA12-7C0E-8F7A52E37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83" y="3873546"/>
            <a:ext cx="1947530" cy="116523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95E0DB5-7962-A2BA-B2FC-4DE9951B34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71" y="7372396"/>
            <a:ext cx="588042" cy="60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90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982</TotalTime>
  <Words>387</Words>
  <Application>Microsoft Office PowerPoint</Application>
  <PresentationFormat>ユーザー設定</PresentationFormat>
  <Paragraphs>47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HGS明朝B</vt:lpstr>
      <vt:lpstr>游ゴシック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user10</dc:creator>
  <cp:lastModifiedBy>坂倉隆</cp:lastModifiedBy>
  <cp:revision>72</cp:revision>
  <cp:lastPrinted>2025-08-19T00:56:33Z</cp:lastPrinted>
  <dcterms:created xsi:type="dcterms:W3CDTF">2022-09-05T00:37:41Z</dcterms:created>
  <dcterms:modified xsi:type="dcterms:W3CDTF">2025-08-20T00:14:58Z</dcterms:modified>
</cp:coreProperties>
</file>