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4"/>
  </p:sldMasterIdLst>
  <p:sldIdLst>
    <p:sldId id="256" r:id="rId5"/>
  </p:sldIdLst>
  <p:sldSz cx="6858000" cy="9906000" type="A4"/>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E7BA"/>
    <a:srgbClr val="FFEDB9"/>
    <a:srgbClr val="FFCDD4"/>
    <a:srgbClr val="FFE1E5"/>
    <a:srgbClr val="FFFF99"/>
    <a:srgbClr val="FFCC99"/>
    <a:srgbClr val="FF7C80"/>
    <a:srgbClr val="FF5050"/>
    <a:srgbClr val="FF9999"/>
    <a:srgbClr val="0033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43" autoAdjust="0"/>
    <p:restoredTop sz="94660"/>
  </p:normalViewPr>
  <p:slideViewPr>
    <p:cSldViewPr snapToGrid="0">
      <p:cViewPr varScale="1">
        <p:scale>
          <a:sx n="80" d="100"/>
          <a:sy n="80" d="100"/>
        </p:scale>
        <p:origin x="2994" y="12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26BF9E71-8B0B-434A-9EA7-36718BE9F570}" type="datetimeFigureOut">
              <a:rPr kumimoji="1" lang="ja-JP" altLang="en-US" smtClean="0"/>
              <a:t>2025/4/18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F7143B3-EF9B-45BD-9500-8E6CB087D8DA}" type="slidenum">
              <a:rPr kumimoji="1" lang="ja-JP" altLang="en-US" smtClean="0"/>
              <a:t>‹#›</a:t>
            </a:fld>
            <a:endParaRPr kumimoji="1" lang="ja-JP" altLang="en-US"/>
          </a:p>
        </p:txBody>
      </p:sp>
    </p:spTree>
    <p:extLst>
      <p:ext uri="{BB962C8B-B14F-4D97-AF65-F5344CB8AC3E}">
        <p14:creationId xmlns:p14="http://schemas.microsoft.com/office/powerpoint/2010/main" val="22767691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6BF9E71-8B0B-434A-9EA7-36718BE9F570}" type="datetimeFigureOut">
              <a:rPr kumimoji="1" lang="ja-JP" altLang="en-US" smtClean="0"/>
              <a:t>2025/4/18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F7143B3-EF9B-45BD-9500-8E6CB087D8DA}" type="slidenum">
              <a:rPr kumimoji="1" lang="ja-JP" altLang="en-US" smtClean="0"/>
              <a:t>‹#›</a:t>
            </a:fld>
            <a:endParaRPr kumimoji="1" lang="ja-JP" altLang="en-US"/>
          </a:p>
        </p:txBody>
      </p:sp>
    </p:spTree>
    <p:extLst>
      <p:ext uri="{BB962C8B-B14F-4D97-AF65-F5344CB8AC3E}">
        <p14:creationId xmlns:p14="http://schemas.microsoft.com/office/powerpoint/2010/main" val="18395753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6BF9E71-8B0B-434A-9EA7-36718BE9F570}" type="datetimeFigureOut">
              <a:rPr kumimoji="1" lang="ja-JP" altLang="en-US" smtClean="0"/>
              <a:t>2025/4/18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F7143B3-EF9B-45BD-9500-8E6CB087D8DA}" type="slidenum">
              <a:rPr kumimoji="1" lang="ja-JP" altLang="en-US" smtClean="0"/>
              <a:t>‹#›</a:t>
            </a:fld>
            <a:endParaRPr kumimoji="1" lang="ja-JP" altLang="en-US"/>
          </a:p>
        </p:txBody>
      </p:sp>
    </p:spTree>
    <p:extLst>
      <p:ext uri="{BB962C8B-B14F-4D97-AF65-F5344CB8AC3E}">
        <p14:creationId xmlns:p14="http://schemas.microsoft.com/office/powerpoint/2010/main" val="6955472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6BF9E71-8B0B-434A-9EA7-36718BE9F570}" type="datetimeFigureOut">
              <a:rPr kumimoji="1" lang="ja-JP" altLang="en-US" smtClean="0"/>
              <a:t>2025/4/18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F7143B3-EF9B-45BD-9500-8E6CB087D8DA}" type="slidenum">
              <a:rPr kumimoji="1" lang="ja-JP" altLang="en-US" smtClean="0"/>
              <a:t>‹#›</a:t>
            </a:fld>
            <a:endParaRPr kumimoji="1" lang="ja-JP" altLang="en-US"/>
          </a:p>
        </p:txBody>
      </p:sp>
    </p:spTree>
    <p:extLst>
      <p:ext uri="{BB962C8B-B14F-4D97-AF65-F5344CB8AC3E}">
        <p14:creationId xmlns:p14="http://schemas.microsoft.com/office/powerpoint/2010/main" val="32637582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26BF9E71-8B0B-434A-9EA7-36718BE9F570}" type="datetimeFigureOut">
              <a:rPr kumimoji="1" lang="ja-JP" altLang="en-US" smtClean="0"/>
              <a:t>2025/4/18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F7143B3-EF9B-45BD-9500-8E6CB087D8DA}" type="slidenum">
              <a:rPr kumimoji="1" lang="ja-JP" altLang="en-US" smtClean="0"/>
              <a:t>‹#›</a:t>
            </a:fld>
            <a:endParaRPr kumimoji="1" lang="ja-JP" altLang="en-US"/>
          </a:p>
        </p:txBody>
      </p:sp>
    </p:spTree>
    <p:extLst>
      <p:ext uri="{BB962C8B-B14F-4D97-AF65-F5344CB8AC3E}">
        <p14:creationId xmlns:p14="http://schemas.microsoft.com/office/powerpoint/2010/main" val="31589071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26BF9E71-8B0B-434A-9EA7-36718BE9F570}" type="datetimeFigureOut">
              <a:rPr kumimoji="1" lang="ja-JP" altLang="en-US" smtClean="0"/>
              <a:t>2025/4/18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F7143B3-EF9B-45BD-9500-8E6CB087D8DA}" type="slidenum">
              <a:rPr kumimoji="1" lang="ja-JP" altLang="en-US" smtClean="0"/>
              <a:t>‹#›</a:t>
            </a:fld>
            <a:endParaRPr kumimoji="1" lang="ja-JP" altLang="en-US"/>
          </a:p>
        </p:txBody>
      </p:sp>
    </p:spTree>
    <p:extLst>
      <p:ext uri="{BB962C8B-B14F-4D97-AF65-F5344CB8AC3E}">
        <p14:creationId xmlns:p14="http://schemas.microsoft.com/office/powerpoint/2010/main" val="28277965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26BF9E71-8B0B-434A-9EA7-36718BE9F570}" type="datetimeFigureOut">
              <a:rPr kumimoji="1" lang="ja-JP" altLang="en-US" smtClean="0"/>
              <a:t>2025/4/18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6F7143B3-EF9B-45BD-9500-8E6CB087D8DA}" type="slidenum">
              <a:rPr kumimoji="1" lang="ja-JP" altLang="en-US" smtClean="0"/>
              <a:t>‹#›</a:t>
            </a:fld>
            <a:endParaRPr kumimoji="1" lang="ja-JP" altLang="en-US"/>
          </a:p>
        </p:txBody>
      </p:sp>
    </p:spTree>
    <p:extLst>
      <p:ext uri="{BB962C8B-B14F-4D97-AF65-F5344CB8AC3E}">
        <p14:creationId xmlns:p14="http://schemas.microsoft.com/office/powerpoint/2010/main" val="34984454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26BF9E71-8B0B-434A-9EA7-36718BE9F570}" type="datetimeFigureOut">
              <a:rPr kumimoji="1" lang="ja-JP" altLang="en-US" smtClean="0"/>
              <a:t>2025/4/18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6F7143B3-EF9B-45BD-9500-8E6CB087D8DA}" type="slidenum">
              <a:rPr kumimoji="1" lang="ja-JP" altLang="en-US" smtClean="0"/>
              <a:t>‹#›</a:t>
            </a:fld>
            <a:endParaRPr kumimoji="1" lang="ja-JP" altLang="en-US"/>
          </a:p>
        </p:txBody>
      </p:sp>
    </p:spTree>
    <p:extLst>
      <p:ext uri="{BB962C8B-B14F-4D97-AF65-F5344CB8AC3E}">
        <p14:creationId xmlns:p14="http://schemas.microsoft.com/office/powerpoint/2010/main" val="10960855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6BF9E71-8B0B-434A-9EA7-36718BE9F570}" type="datetimeFigureOut">
              <a:rPr kumimoji="1" lang="ja-JP" altLang="en-US" smtClean="0"/>
              <a:t>2025/4/18</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6F7143B3-EF9B-45BD-9500-8E6CB087D8DA}" type="slidenum">
              <a:rPr kumimoji="1" lang="ja-JP" altLang="en-US" smtClean="0"/>
              <a:t>‹#›</a:t>
            </a:fld>
            <a:endParaRPr kumimoji="1" lang="ja-JP" altLang="en-US"/>
          </a:p>
        </p:txBody>
      </p:sp>
    </p:spTree>
    <p:extLst>
      <p:ext uri="{BB962C8B-B14F-4D97-AF65-F5344CB8AC3E}">
        <p14:creationId xmlns:p14="http://schemas.microsoft.com/office/powerpoint/2010/main" val="4121008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26BF9E71-8B0B-434A-9EA7-36718BE9F570}" type="datetimeFigureOut">
              <a:rPr kumimoji="1" lang="ja-JP" altLang="en-US" smtClean="0"/>
              <a:t>2025/4/18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F7143B3-EF9B-45BD-9500-8E6CB087D8DA}" type="slidenum">
              <a:rPr kumimoji="1" lang="ja-JP" altLang="en-US" smtClean="0"/>
              <a:t>‹#›</a:t>
            </a:fld>
            <a:endParaRPr kumimoji="1" lang="ja-JP" altLang="en-US"/>
          </a:p>
        </p:txBody>
      </p:sp>
    </p:spTree>
    <p:extLst>
      <p:ext uri="{BB962C8B-B14F-4D97-AF65-F5344CB8AC3E}">
        <p14:creationId xmlns:p14="http://schemas.microsoft.com/office/powerpoint/2010/main" val="38913680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26BF9E71-8B0B-434A-9EA7-36718BE9F570}" type="datetimeFigureOut">
              <a:rPr kumimoji="1" lang="ja-JP" altLang="en-US" smtClean="0"/>
              <a:t>2025/4/18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F7143B3-EF9B-45BD-9500-8E6CB087D8DA}" type="slidenum">
              <a:rPr kumimoji="1" lang="ja-JP" altLang="en-US" smtClean="0"/>
              <a:t>‹#›</a:t>
            </a:fld>
            <a:endParaRPr kumimoji="1" lang="ja-JP" altLang="en-US"/>
          </a:p>
        </p:txBody>
      </p:sp>
    </p:spTree>
    <p:extLst>
      <p:ext uri="{BB962C8B-B14F-4D97-AF65-F5344CB8AC3E}">
        <p14:creationId xmlns:p14="http://schemas.microsoft.com/office/powerpoint/2010/main" val="18816898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26BF9E71-8B0B-434A-9EA7-36718BE9F570}" type="datetimeFigureOut">
              <a:rPr kumimoji="1" lang="ja-JP" altLang="en-US" smtClean="0"/>
              <a:t>2025/4/18</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6F7143B3-EF9B-45BD-9500-8E6CB087D8DA}" type="slidenum">
              <a:rPr kumimoji="1" lang="ja-JP" altLang="en-US" smtClean="0"/>
              <a:t>‹#›</a:t>
            </a:fld>
            <a:endParaRPr kumimoji="1" lang="ja-JP" altLang="en-US"/>
          </a:p>
        </p:txBody>
      </p:sp>
    </p:spTree>
    <p:extLst>
      <p:ext uri="{BB962C8B-B14F-4D97-AF65-F5344CB8AC3E}">
        <p14:creationId xmlns:p14="http://schemas.microsoft.com/office/powerpoint/2010/main" val="1198691354"/>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正方形/長方形 31">
            <a:extLst>
              <a:ext uri="{FF2B5EF4-FFF2-40B4-BE49-F238E27FC236}">
                <a16:creationId xmlns:a16="http://schemas.microsoft.com/office/drawing/2014/main" id="{3138D155-FF1F-4832-A6AF-3C6D7CD4D5E0}"/>
              </a:ext>
            </a:extLst>
          </p:cNvPr>
          <p:cNvSpPr/>
          <p:nvPr/>
        </p:nvSpPr>
        <p:spPr>
          <a:xfrm>
            <a:off x="1" y="0"/>
            <a:ext cx="6858000" cy="8091055"/>
          </a:xfrm>
          <a:prstGeom prst="rect">
            <a:avLst/>
          </a:prstGeom>
          <a:solidFill>
            <a:schemeClr val="accent6">
              <a:lumMod val="40000"/>
              <a:lumOff val="60000"/>
            </a:schemeClr>
          </a:solidFill>
          <a:ln>
            <a:solidFill>
              <a:srgbClr val="FFE1E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highlight>
                <a:srgbClr val="00FF00"/>
              </a:highlight>
            </a:endParaRPr>
          </a:p>
        </p:txBody>
      </p:sp>
      <p:sp>
        <p:nvSpPr>
          <p:cNvPr id="6" name="四角形: 角を丸くする 5">
            <a:extLst>
              <a:ext uri="{FF2B5EF4-FFF2-40B4-BE49-F238E27FC236}">
                <a16:creationId xmlns:a16="http://schemas.microsoft.com/office/drawing/2014/main" id="{67FC2B66-60E5-4E74-A8EF-682CAF3E58E4}"/>
              </a:ext>
            </a:extLst>
          </p:cNvPr>
          <p:cNvSpPr/>
          <p:nvPr/>
        </p:nvSpPr>
        <p:spPr>
          <a:xfrm>
            <a:off x="324630" y="5103117"/>
            <a:ext cx="6305504" cy="2933414"/>
          </a:xfrm>
          <a:prstGeom prst="roundRect">
            <a:avLst/>
          </a:prstGeom>
          <a:solidFill>
            <a:schemeClr val="accent4">
              <a:lumMod val="20000"/>
              <a:lumOff val="80000"/>
            </a:schemeClr>
          </a:solidFill>
          <a:ln>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楕円 4">
            <a:extLst>
              <a:ext uri="{FF2B5EF4-FFF2-40B4-BE49-F238E27FC236}">
                <a16:creationId xmlns:a16="http://schemas.microsoft.com/office/drawing/2014/main" id="{BCC32745-6979-4EB3-9FFE-3C0F58D04C2C}"/>
              </a:ext>
            </a:extLst>
          </p:cNvPr>
          <p:cNvSpPr/>
          <p:nvPr/>
        </p:nvSpPr>
        <p:spPr>
          <a:xfrm>
            <a:off x="51603" y="622231"/>
            <a:ext cx="6764823" cy="3619478"/>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12" name="表 11">
            <a:extLst>
              <a:ext uri="{FF2B5EF4-FFF2-40B4-BE49-F238E27FC236}">
                <a16:creationId xmlns:a16="http://schemas.microsoft.com/office/drawing/2014/main" id="{81A35992-777C-46B7-B59D-354DA864FD36}"/>
              </a:ext>
            </a:extLst>
          </p:cNvPr>
          <p:cNvGraphicFramePr>
            <a:graphicFrameLocks noGrp="1"/>
          </p:cNvGraphicFramePr>
          <p:nvPr>
            <p:extLst>
              <p:ext uri="{D42A27DB-BD31-4B8C-83A1-F6EECF244321}">
                <p14:modId xmlns:p14="http://schemas.microsoft.com/office/powerpoint/2010/main" val="3577890018"/>
              </p:ext>
            </p:extLst>
          </p:nvPr>
        </p:nvGraphicFramePr>
        <p:xfrm>
          <a:off x="327066" y="8501987"/>
          <a:ext cx="6201428" cy="944521"/>
        </p:xfrm>
        <a:graphic>
          <a:graphicData uri="http://schemas.openxmlformats.org/drawingml/2006/table">
            <a:tbl>
              <a:tblPr firstRow="1" bandRow="1">
                <a:tableStyleId>{5C22544A-7EE6-4342-B048-85BDC9FD1C3A}</a:tableStyleId>
              </a:tblPr>
              <a:tblGrid>
                <a:gridCol w="2306889">
                  <a:extLst>
                    <a:ext uri="{9D8B030D-6E8A-4147-A177-3AD203B41FA5}">
                      <a16:colId xmlns:a16="http://schemas.microsoft.com/office/drawing/2014/main" val="976985242"/>
                    </a:ext>
                  </a:extLst>
                </a:gridCol>
                <a:gridCol w="1827394">
                  <a:extLst>
                    <a:ext uri="{9D8B030D-6E8A-4147-A177-3AD203B41FA5}">
                      <a16:colId xmlns:a16="http://schemas.microsoft.com/office/drawing/2014/main" val="4117924990"/>
                    </a:ext>
                  </a:extLst>
                </a:gridCol>
                <a:gridCol w="2067145">
                  <a:extLst>
                    <a:ext uri="{9D8B030D-6E8A-4147-A177-3AD203B41FA5}">
                      <a16:colId xmlns:a16="http://schemas.microsoft.com/office/drawing/2014/main" val="2967295469"/>
                    </a:ext>
                  </a:extLst>
                </a:gridCol>
              </a:tblGrid>
              <a:tr h="279200">
                <a:tc>
                  <a:txBody>
                    <a:bodyPr/>
                    <a:lstStyle/>
                    <a:p>
                      <a:r>
                        <a:rPr kumimoji="1" lang="ja-JP" altLang="en-US" sz="1200" b="0" dirty="0">
                          <a:solidFill>
                            <a:schemeClr val="tx1"/>
                          </a:solidFill>
                          <a:latin typeface="Meiryo UI" panose="020B0604030504040204" pitchFamily="50" charset="-128"/>
                          <a:ea typeface="Meiryo UI" panose="020B0604030504040204" pitchFamily="50" charset="-128"/>
                        </a:rPr>
                        <a:t>所属・役職名</a:t>
                      </a:r>
                    </a:p>
                  </a:txBody>
                  <a:tcPr marL="52530" marR="52530" marT="26266" marB="2626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a:solidFill>
                            <a:schemeClr val="tx1"/>
                          </a:solidFill>
                          <a:latin typeface="Meiryo UI" panose="020B0604030504040204" pitchFamily="50" charset="-128"/>
                          <a:ea typeface="Meiryo UI" panose="020B0604030504040204" pitchFamily="50" charset="-128"/>
                        </a:rPr>
                        <a:t>氏名</a:t>
                      </a:r>
                    </a:p>
                  </a:txBody>
                  <a:tcPr marL="52530" marR="52530" marT="26266" marB="2626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a:solidFill>
                            <a:schemeClr val="tx1"/>
                          </a:solidFill>
                          <a:latin typeface="Meiryo UI" panose="020B0604030504040204" pitchFamily="50" charset="-128"/>
                          <a:ea typeface="Meiryo UI" panose="020B0604030504040204" pitchFamily="50" charset="-128"/>
                        </a:rPr>
                        <a:t>メールアドレス</a:t>
                      </a:r>
                    </a:p>
                  </a:txBody>
                  <a:tcPr marL="52530" marR="52530" marT="26266" marB="2626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20676715"/>
                  </a:ext>
                </a:extLst>
              </a:tr>
              <a:tr h="324612">
                <a:tc>
                  <a:txBody>
                    <a:bodyPr/>
                    <a:lstStyle/>
                    <a:p>
                      <a:endParaRPr kumimoji="1" lang="ja-JP" altLang="en-US" sz="1200" dirty="0"/>
                    </a:p>
                  </a:txBody>
                  <a:tcPr marL="52530" marR="52530" marT="26266" marB="2626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dirty="0"/>
                    </a:p>
                  </a:txBody>
                  <a:tcPr marL="52530" marR="52530" marT="26266" marB="2626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a:p>
                  </a:txBody>
                  <a:tcPr marL="52530" marR="52530" marT="26266" marB="2626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5333079"/>
                  </a:ext>
                </a:extLst>
              </a:tr>
              <a:tr h="340709">
                <a:tc>
                  <a:txBody>
                    <a:bodyPr/>
                    <a:lstStyle/>
                    <a:p>
                      <a:endParaRPr kumimoji="1" lang="ja-JP" altLang="en-US" sz="1200" dirty="0"/>
                    </a:p>
                  </a:txBody>
                  <a:tcPr marL="52530" marR="52530" marT="26266" marB="2626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dirty="0"/>
                    </a:p>
                  </a:txBody>
                  <a:tcPr marL="52530" marR="52530" marT="26266" marB="2626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dirty="0"/>
                    </a:p>
                  </a:txBody>
                  <a:tcPr marL="52530" marR="52530" marT="26266" marB="2626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89677770"/>
                  </a:ext>
                </a:extLst>
              </a:tr>
            </a:tbl>
          </a:graphicData>
        </a:graphic>
      </p:graphicFrame>
      <p:cxnSp>
        <p:nvCxnSpPr>
          <p:cNvPr id="14" name="直線コネクタ 13">
            <a:extLst>
              <a:ext uri="{FF2B5EF4-FFF2-40B4-BE49-F238E27FC236}">
                <a16:creationId xmlns:a16="http://schemas.microsoft.com/office/drawing/2014/main" id="{93EE0D85-8CFF-4D00-8AB0-CF012447B1D9}"/>
              </a:ext>
            </a:extLst>
          </p:cNvPr>
          <p:cNvCxnSpPr>
            <a:cxnSpLocks/>
          </p:cNvCxnSpPr>
          <p:nvPr/>
        </p:nvCxnSpPr>
        <p:spPr>
          <a:xfrm>
            <a:off x="324630" y="8381703"/>
            <a:ext cx="6203866" cy="842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6" name="テキスト ボックス 15">
            <a:extLst>
              <a:ext uri="{FF2B5EF4-FFF2-40B4-BE49-F238E27FC236}">
                <a16:creationId xmlns:a16="http://schemas.microsoft.com/office/drawing/2014/main" id="{8668610F-4BFB-4146-9CF7-918781CF789D}"/>
              </a:ext>
            </a:extLst>
          </p:cNvPr>
          <p:cNvSpPr txBox="1"/>
          <p:nvPr/>
        </p:nvSpPr>
        <p:spPr>
          <a:xfrm>
            <a:off x="280291" y="8151845"/>
            <a:ext cx="842382" cy="269176"/>
          </a:xfrm>
          <a:prstGeom prst="rect">
            <a:avLst/>
          </a:prstGeom>
          <a:noFill/>
        </p:spPr>
        <p:txBody>
          <a:bodyPr wrap="square" rtlCol="0">
            <a:spAutoFit/>
          </a:bodyPr>
          <a:lstStyle/>
          <a:p>
            <a:r>
              <a:rPr kumimoji="1" lang="ja-JP" altLang="en-US" sz="1149" dirty="0">
                <a:latin typeface="Meiryo UI" panose="020B0604030504040204" pitchFamily="50" charset="-128"/>
                <a:ea typeface="Meiryo UI" panose="020B0604030504040204" pitchFamily="50" charset="-128"/>
              </a:rPr>
              <a:t>貴社名：</a:t>
            </a:r>
          </a:p>
        </p:txBody>
      </p:sp>
      <p:sp>
        <p:nvSpPr>
          <p:cNvPr id="17" name="テキスト ボックス 16">
            <a:extLst>
              <a:ext uri="{FF2B5EF4-FFF2-40B4-BE49-F238E27FC236}">
                <a16:creationId xmlns:a16="http://schemas.microsoft.com/office/drawing/2014/main" id="{F09C4C96-B616-4306-87F2-0F7767158478}"/>
              </a:ext>
            </a:extLst>
          </p:cNvPr>
          <p:cNvSpPr txBox="1"/>
          <p:nvPr/>
        </p:nvSpPr>
        <p:spPr>
          <a:xfrm>
            <a:off x="3984740" y="8134671"/>
            <a:ext cx="725479" cy="269176"/>
          </a:xfrm>
          <a:prstGeom prst="rect">
            <a:avLst/>
          </a:prstGeom>
          <a:noFill/>
        </p:spPr>
        <p:txBody>
          <a:bodyPr wrap="square" rtlCol="0">
            <a:spAutoFit/>
          </a:bodyPr>
          <a:lstStyle/>
          <a:p>
            <a:r>
              <a:rPr kumimoji="1" lang="en-US" altLang="ja-JP" sz="1149" dirty="0">
                <a:latin typeface="Meiryo UI" panose="020B0604030504040204" pitchFamily="50" charset="-128"/>
                <a:ea typeface="Meiryo UI" panose="020B0604030504040204" pitchFamily="50" charset="-128"/>
              </a:rPr>
              <a:t>TEL :</a:t>
            </a:r>
            <a:endParaRPr kumimoji="1" lang="ja-JP" altLang="en-US" sz="1149" dirty="0">
              <a:latin typeface="Meiryo UI" panose="020B0604030504040204" pitchFamily="50" charset="-128"/>
              <a:ea typeface="Meiryo UI" panose="020B0604030504040204" pitchFamily="50" charset="-128"/>
            </a:endParaRPr>
          </a:p>
        </p:txBody>
      </p:sp>
      <p:sp>
        <p:nvSpPr>
          <p:cNvPr id="19" name="テキスト ボックス 18">
            <a:extLst>
              <a:ext uri="{FF2B5EF4-FFF2-40B4-BE49-F238E27FC236}">
                <a16:creationId xmlns:a16="http://schemas.microsoft.com/office/drawing/2014/main" id="{12549A06-CB6B-4DF7-8F82-C31AC7AD6159}"/>
              </a:ext>
            </a:extLst>
          </p:cNvPr>
          <p:cNvSpPr txBox="1"/>
          <p:nvPr/>
        </p:nvSpPr>
        <p:spPr>
          <a:xfrm>
            <a:off x="2388774" y="9465041"/>
            <a:ext cx="4641029" cy="304571"/>
          </a:xfrm>
          <a:prstGeom prst="rect">
            <a:avLst/>
          </a:prstGeom>
          <a:noFill/>
        </p:spPr>
        <p:txBody>
          <a:bodyPr wrap="square" rtlCol="0">
            <a:spAutoFit/>
          </a:bodyPr>
          <a:lstStyle/>
          <a:p>
            <a:r>
              <a:rPr kumimoji="1" lang="zh-CN" altLang="en-US" sz="1379" dirty="0">
                <a:latin typeface="Meiryo UI" panose="020B0604030504040204" pitchFamily="50" charset="-128"/>
                <a:ea typeface="Meiryo UI" panose="020B0604030504040204" pitchFamily="50" charset="-128"/>
              </a:rPr>
              <a:t>（</a:t>
            </a:r>
            <a:r>
              <a:rPr kumimoji="1" lang="zh-CN" altLang="en-US" sz="1149" dirty="0">
                <a:latin typeface="Meiryo UI" panose="020B0604030504040204" pitchFamily="50" charset="-128"/>
                <a:ea typeface="Meiryo UI" panose="020B0604030504040204" pitchFamily="50" charset="-128"/>
              </a:rPr>
              <a:t>本件担当　坂倉　</a:t>
            </a:r>
            <a:r>
              <a:rPr kumimoji="1" lang="en-US" altLang="zh-CN" sz="1149" dirty="0">
                <a:latin typeface="Meiryo UI" panose="020B0604030504040204" pitchFamily="50" charset="-128"/>
                <a:ea typeface="Meiryo UI" panose="020B0604030504040204" pitchFamily="50" charset="-128"/>
              </a:rPr>
              <a:t>TEL 048-647-4100</a:t>
            </a:r>
            <a:r>
              <a:rPr kumimoji="1" lang="ja-JP" altLang="en-US" sz="1149" dirty="0">
                <a:latin typeface="Meiryo UI" panose="020B0604030504040204" pitchFamily="50" charset="-128"/>
                <a:ea typeface="Meiryo UI" panose="020B0604030504040204" pitchFamily="50" charset="-128"/>
              </a:rPr>
              <a:t>／</a:t>
            </a:r>
            <a:r>
              <a:rPr kumimoji="1" lang="en-US" altLang="ja-JP" sz="1149" dirty="0">
                <a:latin typeface="Meiryo UI" panose="020B0604030504040204" pitchFamily="50" charset="-128"/>
                <a:ea typeface="Meiryo UI" panose="020B0604030504040204" pitchFamily="50" charset="-128"/>
              </a:rPr>
              <a:t>FAX048-641-0924</a:t>
            </a:r>
            <a:r>
              <a:rPr kumimoji="1" lang="zh-CN" altLang="en-US" sz="1379" dirty="0">
                <a:latin typeface="Meiryo UI" panose="020B0604030504040204" pitchFamily="50" charset="-128"/>
                <a:ea typeface="Meiryo UI" panose="020B0604030504040204" pitchFamily="50" charset="-128"/>
              </a:rPr>
              <a:t>）</a:t>
            </a:r>
            <a:endParaRPr kumimoji="1" lang="ja-JP" altLang="en-US" sz="1379" dirty="0">
              <a:latin typeface="Meiryo UI" panose="020B0604030504040204" pitchFamily="50" charset="-128"/>
              <a:ea typeface="Meiryo UI" panose="020B0604030504040204" pitchFamily="50" charset="-128"/>
            </a:endParaRPr>
          </a:p>
        </p:txBody>
      </p:sp>
      <p:pic>
        <p:nvPicPr>
          <p:cNvPr id="56" name="図 55">
            <a:extLst>
              <a:ext uri="{FF2B5EF4-FFF2-40B4-BE49-F238E27FC236}">
                <a16:creationId xmlns:a16="http://schemas.microsoft.com/office/drawing/2014/main" id="{269E2A82-F28C-4124-9F0C-F24B2198E12C}"/>
              </a:ext>
            </a:extLst>
          </p:cNvPr>
          <p:cNvPicPr/>
          <p:nvPr/>
        </p:nvPicPr>
        <p:blipFill>
          <a:blip r:embed="rId2" cstate="print">
            <a:extLst>
              <a:ext uri="{28A0092B-C50C-407E-A947-70E740481C1C}">
                <a14:useLocalDpi xmlns:a14="http://schemas.microsoft.com/office/drawing/2010/main" val="0"/>
              </a:ext>
            </a:extLst>
          </a:blip>
          <a:srcRect b="4898"/>
          <a:stretch/>
        </p:blipFill>
        <p:spPr bwMode="auto">
          <a:xfrm>
            <a:off x="4344589" y="111696"/>
            <a:ext cx="2350020" cy="439774"/>
          </a:xfrm>
          <a:prstGeom prst="rect">
            <a:avLst/>
          </a:prstGeom>
          <a:noFill/>
          <a:ln>
            <a:noFill/>
          </a:ln>
        </p:spPr>
      </p:pic>
      <p:sp>
        <p:nvSpPr>
          <p:cNvPr id="15" name="テキスト ボックス 14">
            <a:extLst>
              <a:ext uri="{FF2B5EF4-FFF2-40B4-BE49-F238E27FC236}">
                <a16:creationId xmlns:a16="http://schemas.microsoft.com/office/drawing/2014/main" id="{2AD69BE9-458F-45BD-B995-CF7FEF1AAF93}"/>
              </a:ext>
            </a:extLst>
          </p:cNvPr>
          <p:cNvSpPr txBox="1"/>
          <p:nvPr/>
        </p:nvSpPr>
        <p:spPr>
          <a:xfrm>
            <a:off x="693920" y="2106785"/>
            <a:ext cx="4825679" cy="1661993"/>
          </a:xfrm>
          <a:prstGeom prst="rect">
            <a:avLst/>
          </a:prstGeom>
          <a:noFill/>
          <a:ln>
            <a:noFill/>
          </a:ln>
        </p:spPr>
        <p:txBody>
          <a:bodyPr wrap="square" rtlCol="0">
            <a:spAutoFit/>
          </a:bodyPr>
          <a:lstStyle/>
          <a:p>
            <a:r>
              <a:rPr kumimoji="1" lang="ja-JP" altLang="en-US" sz="1400" b="1" dirty="0">
                <a:solidFill>
                  <a:schemeClr val="accent1"/>
                </a:solidFill>
                <a:latin typeface="HG丸ｺﾞｼｯｸM-PRO" panose="020F0600000000000000" pitchFamily="50" charset="-128"/>
                <a:ea typeface="HG丸ｺﾞｼｯｸM-PRO" panose="020F0600000000000000" pitchFamily="50" charset="-128"/>
              </a:rPr>
              <a:t>日時：</a:t>
            </a:r>
            <a:r>
              <a:rPr kumimoji="1" lang="en-US" altLang="ja-JP" sz="1400" b="1" dirty="0">
                <a:solidFill>
                  <a:schemeClr val="accent1"/>
                </a:solidFill>
                <a:latin typeface="HG丸ｺﾞｼｯｸM-PRO" panose="020F0600000000000000" pitchFamily="50" charset="-128"/>
                <a:ea typeface="HG丸ｺﾞｼｯｸM-PRO" panose="020F0600000000000000" pitchFamily="50" charset="-128"/>
              </a:rPr>
              <a:t>2025</a:t>
            </a:r>
            <a:r>
              <a:rPr kumimoji="1" lang="ja-JP" altLang="en-US" sz="1400" b="1" dirty="0">
                <a:solidFill>
                  <a:schemeClr val="accent1"/>
                </a:solidFill>
                <a:latin typeface="HG丸ｺﾞｼｯｸM-PRO" panose="020F0600000000000000" pitchFamily="50" charset="-128"/>
                <a:ea typeface="HG丸ｺﾞｼｯｸM-PRO" panose="020F0600000000000000" pitchFamily="50" charset="-128"/>
              </a:rPr>
              <a:t>年 </a:t>
            </a:r>
            <a:r>
              <a:rPr kumimoji="1" lang="ja-JP" altLang="en-US" sz="1600" b="1" dirty="0">
                <a:solidFill>
                  <a:schemeClr val="accent1"/>
                </a:solidFill>
                <a:latin typeface="HG丸ｺﾞｼｯｸM-PRO" panose="020F0600000000000000" pitchFamily="50" charset="-128"/>
                <a:ea typeface="HG丸ｺﾞｼｯｸM-PRO" panose="020F0600000000000000" pitchFamily="50" charset="-128"/>
              </a:rPr>
              <a:t>７月２２日（火）</a:t>
            </a:r>
            <a:endParaRPr kumimoji="1" lang="en-US" altLang="ja-JP" sz="1600" b="1" dirty="0">
              <a:solidFill>
                <a:schemeClr val="accent1"/>
              </a:solidFill>
              <a:latin typeface="HG丸ｺﾞｼｯｸM-PRO" panose="020F0600000000000000" pitchFamily="50" charset="-128"/>
              <a:ea typeface="HG丸ｺﾞｼｯｸM-PRO" panose="020F0600000000000000" pitchFamily="50" charset="-128"/>
            </a:endParaRPr>
          </a:p>
          <a:p>
            <a:r>
              <a:rPr kumimoji="1" lang="ja-JP" altLang="en-US" sz="1400" b="1" dirty="0">
                <a:solidFill>
                  <a:schemeClr val="accent1"/>
                </a:solidFill>
                <a:latin typeface="HG丸ｺﾞｼｯｸM-PRO" panose="020F0600000000000000" pitchFamily="50" charset="-128"/>
                <a:ea typeface="HG丸ｺﾞｼｯｸM-PRO" panose="020F0600000000000000" pitchFamily="50" charset="-128"/>
              </a:rPr>
              <a:t>　　　</a:t>
            </a:r>
            <a:r>
              <a:rPr kumimoji="1" lang="en-US" altLang="ja-JP" sz="1400" b="1" dirty="0">
                <a:solidFill>
                  <a:schemeClr val="accent1"/>
                </a:solidFill>
                <a:latin typeface="HG丸ｺﾞｼｯｸM-PRO" panose="020F0600000000000000" pitchFamily="50" charset="-128"/>
                <a:ea typeface="HG丸ｺﾞｼｯｸM-PRO" panose="020F0600000000000000" pitchFamily="50" charset="-128"/>
              </a:rPr>
              <a:t>13</a:t>
            </a:r>
            <a:r>
              <a:rPr kumimoji="1" lang="ja-JP" altLang="en-US" sz="1400" b="1" dirty="0">
                <a:solidFill>
                  <a:schemeClr val="accent1"/>
                </a:solidFill>
                <a:latin typeface="HG丸ｺﾞｼｯｸM-PRO" panose="020F0600000000000000" pitchFamily="50" charset="-128"/>
                <a:ea typeface="HG丸ｺﾞｼｯｸM-PRO" panose="020F0600000000000000" pitchFamily="50" charset="-128"/>
              </a:rPr>
              <a:t>：</a:t>
            </a:r>
            <a:r>
              <a:rPr kumimoji="1" lang="en-US" altLang="ja-JP" sz="1400" b="1" dirty="0">
                <a:solidFill>
                  <a:schemeClr val="accent1"/>
                </a:solidFill>
                <a:latin typeface="HG丸ｺﾞｼｯｸM-PRO" panose="020F0600000000000000" pitchFamily="50" charset="-128"/>
                <a:ea typeface="HG丸ｺﾞｼｯｸM-PRO" panose="020F0600000000000000" pitchFamily="50" charset="-128"/>
              </a:rPr>
              <a:t>30</a:t>
            </a:r>
            <a:r>
              <a:rPr kumimoji="1" lang="ja-JP" altLang="en-US" sz="1400" b="1" dirty="0">
                <a:solidFill>
                  <a:schemeClr val="accent1"/>
                </a:solidFill>
                <a:latin typeface="HG丸ｺﾞｼｯｸM-PRO" panose="020F0600000000000000" pitchFamily="50" charset="-128"/>
                <a:ea typeface="HG丸ｺﾞｼｯｸM-PRO" panose="020F0600000000000000" pitchFamily="50" charset="-128"/>
              </a:rPr>
              <a:t>～</a:t>
            </a:r>
            <a:r>
              <a:rPr kumimoji="1" lang="en-US" altLang="ja-JP" sz="1400" b="1" dirty="0">
                <a:solidFill>
                  <a:schemeClr val="accent1"/>
                </a:solidFill>
                <a:latin typeface="HG丸ｺﾞｼｯｸM-PRO" panose="020F0600000000000000" pitchFamily="50" charset="-128"/>
                <a:ea typeface="HG丸ｺﾞｼｯｸM-PRO" panose="020F0600000000000000" pitchFamily="50" charset="-128"/>
              </a:rPr>
              <a:t>16</a:t>
            </a:r>
            <a:r>
              <a:rPr kumimoji="1" lang="ja-JP" altLang="en-US" sz="1400" b="1" dirty="0">
                <a:solidFill>
                  <a:schemeClr val="accent1"/>
                </a:solidFill>
                <a:latin typeface="HG丸ｺﾞｼｯｸM-PRO" panose="020F0600000000000000" pitchFamily="50" charset="-128"/>
                <a:ea typeface="HG丸ｺﾞｼｯｸM-PRO" panose="020F0600000000000000" pitchFamily="50" charset="-128"/>
              </a:rPr>
              <a:t>：</a:t>
            </a:r>
            <a:r>
              <a:rPr kumimoji="1" lang="en-US" altLang="ja-JP" sz="1400" b="1" dirty="0">
                <a:solidFill>
                  <a:schemeClr val="accent1"/>
                </a:solidFill>
                <a:latin typeface="HG丸ｺﾞｼｯｸM-PRO" panose="020F0600000000000000" pitchFamily="50" charset="-128"/>
                <a:ea typeface="HG丸ｺﾞｼｯｸM-PRO" panose="020F0600000000000000" pitchFamily="50" charset="-128"/>
              </a:rPr>
              <a:t>30</a:t>
            </a:r>
            <a:r>
              <a:rPr kumimoji="1" lang="ja-JP" altLang="en-US" sz="1400" b="1" dirty="0">
                <a:solidFill>
                  <a:schemeClr val="accent1"/>
                </a:solidFill>
                <a:latin typeface="HG丸ｺﾞｼｯｸM-PRO" panose="020F0600000000000000" pitchFamily="50" charset="-128"/>
                <a:ea typeface="HG丸ｺﾞｼｯｸM-PRO" panose="020F0600000000000000" pitchFamily="50" charset="-128"/>
              </a:rPr>
              <a:t>（受付開始　</a:t>
            </a:r>
            <a:r>
              <a:rPr kumimoji="1" lang="en-US" altLang="ja-JP" sz="1400" b="1" dirty="0">
                <a:solidFill>
                  <a:schemeClr val="accent1"/>
                </a:solidFill>
                <a:latin typeface="HG丸ｺﾞｼｯｸM-PRO" panose="020F0600000000000000" pitchFamily="50" charset="-128"/>
                <a:ea typeface="HG丸ｺﾞｼｯｸM-PRO" panose="020F0600000000000000" pitchFamily="50" charset="-128"/>
              </a:rPr>
              <a:t>13</a:t>
            </a:r>
            <a:r>
              <a:rPr kumimoji="1" lang="ja-JP" altLang="en-US" sz="1400" b="1" dirty="0">
                <a:solidFill>
                  <a:schemeClr val="accent1"/>
                </a:solidFill>
                <a:latin typeface="HG丸ｺﾞｼｯｸM-PRO" panose="020F0600000000000000" pitchFamily="50" charset="-128"/>
                <a:ea typeface="HG丸ｺﾞｼｯｸM-PRO" panose="020F0600000000000000" pitchFamily="50" charset="-128"/>
              </a:rPr>
              <a:t>：</a:t>
            </a:r>
            <a:r>
              <a:rPr kumimoji="1" lang="en-US" altLang="ja-JP" sz="1400" b="1" dirty="0">
                <a:solidFill>
                  <a:schemeClr val="accent1"/>
                </a:solidFill>
                <a:latin typeface="HG丸ｺﾞｼｯｸM-PRO" panose="020F0600000000000000" pitchFamily="50" charset="-128"/>
                <a:ea typeface="HG丸ｺﾞｼｯｸM-PRO" panose="020F0600000000000000" pitchFamily="50" charset="-128"/>
              </a:rPr>
              <a:t>15</a:t>
            </a:r>
            <a:r>
              <a:rPr kumimoji="1" lang="ja-JP" altLang="en-US" sz="1400" b="1" dirty="0">
                <a:solidFill>
                  <a:schemeClr val="accent1"/>
                </a:solidFill>
                <a:latin typeface="HG丸ｺﾞｼｯｸM-PRO" panose="020F0600000000000000" pitchFamily="50" charset="-128"/>
                <a:ea typeface="HG丸ｺﾞｼｯｸM-PRO" panose="020F0600000000000000" pitchFamily="50" charset="-128"/>
              </a:rPr>
              <a:t>）</a:t>
            </a:r>
            <a:endParaRPr kumimoji="1" lang="en-US" altLang="ja-JP" sz="1400" b="1" dirty="0">
              <a:solidFill>
                <a:schemeClr val="accent1"/>
              </a:solidFill>
              <a:latin typeface="HG丸ｺﾞｼｯｸM-PRO" panose="020F0600000000000000" pitchFamily="50" charset="-128"/>
              <a:ea typeface="HG丸ｺﾞｼｯｸM-PRO" panose="020F0600000000000000" pitchFamily="50" charset="-128"/>
            </a:endParaRPr>
          </a:p>
          <a:p>
            <a:endParaRPr kumimoji="1" lang="en-US" altLang="ja-JP" sz="1200" dirty="0">
              <a:latin typeface="HG丸ｺﾞｼｯｸM-PRO" panose="020F0600000000000000" pitchFamily="50" charset="-128"/>
              <a:ea typeface="HG丸ｺﾞｼｯｸM-PRO" panose="020F0600000000000000" pitchFamily="50" charset="-128"/>
            </a:endParaRPr>
          </a:p>
          <a:p>
            <a:r>
              <a:rPr kumimoji="1" lang="ja-JP" altLang="en-US" sz="1200" dirty="0">
                <a:latin typeface="HG丸ｺﾞｼｯｸM-PRO" panose="020F0600000000000000" pitchFamily="50" charset="-128"/>
                <a:ea typeface="HG丸ｺﾞｼｯｸM-PRO" panose="020F0600000000000000" pitchFamily="50" charset="-128"/>
              </a:rPr>
              <a:t>会場：大宮ソニックシティビル９階９０６会議室</a:t>
            </a:r>
            <a:endParaRPr kumimoji="1" lang="en-US" altLang="ja-JP" sz="1200" dirty="0">
              <a:latin typeface="HG丸ｺﾞｼｯｸM-PRO" panose="020F0600000000000000" pitchFamily="50" charset="-128"/>
              <a:ea typeface="HG丸ｺﾞｼｯｸM-PRO" panose="020F0600000000000000" pitchFamily="50" charset="-128"/>
            </a:endParaRPr>
          </a:p>
          <a:p>
            <a:r>
              <a:rPr kumimoji="1" lang="ja-JP" altLang="en-US" sz="1200" dirty="0">
                <a:latin typeface="HG丸ｺﾞｼｯｸM-PRO" panose="020F0600000000000000" pitchFamily="50" charset="-128"/>
                <a:ea typeface="HG丸ｺﾞｼｯｸM-PRO" panose="020F0600000000000000" pitchFamily="50" charset="-128"/>
              </a:rPr>
              <a:t>申込方法：本会ホームページ、</a:t>
            </a:r>
            <a:r>
              <a:rPr kumimoji="1" lang="en-US" altLang="ja-JP" sz="1200" dirty="0">
                <a:latin typeface="HG丸ｺﾞｼｯｸM-PRO" panose="020F0600000000000000" pitchFamily="50" charset="-128"/>
                <a:ea typeface="HG丸ｺﾞｼｯｸM-PRO" panose="020F0600000000000000" pitchFamily="50" charset="-128"/>
              </a:rPr>
              <a:t>Fax</a:t>
            </a:r>
            <a:r>
              <a:rPr kumimoji="1" lang="ja-JP" altLang="en-US" sz="1200" dirty="0">
                <a:latin typeface="HG丸ｺﾞｼｯｸM-PRO" panose="020F0600000000000000" pitchFamily="50" charset="-128"/>
                <a:ea typeface="HG丸ｺﾞｼｯｸM-PRO" panose="020F0600000000000000" pitchFamily="50" charset="-128"/>
              </a:rPr>
              <a:t>、</a:t>
            </a:r>
            <a:r>
              <a:rPr kumimoji="1" lang="en-US" altLang="ja-JP" sz="1200" dirty="0">
                <a:latin typeface="HG丸ｺﾞｼｯｸM-PRO" panose="020F0600000000000000" pitchFamily="50" charset="-128"/>
                <a:ea typeface="HG丸ｺﾞｼｯｸM-PRO" panose="020F0600000000000000" pitchFamily="50" charset="-128"/>
              </a:rPr>
              <a:t>QR</a:t>
            </a:r>
            <a:r>
              <a:rPr kumimoji="1" lang="ja-JP" altLang="en-US" sz="1200" dirty="0">
                <a:latin typeface="HG丸ｺﾞｼｯｸM-PRO" panose="020F0600000000000000" pitchFamily="50" charset="-128"/>
                <a:ea typeface="HG丸ｺﾞｼｯｸM-PRO" panose="020F0600000000000000" pitchFamily="50" charset="-128"/>
              </a:rPr>
              <a:t>コード</a:t>
            </a:r>
            <a:endParaRPr kumimoji="1" lang="en-US" altLang="ja-JP" sz="1200" dirty="0">
              <a:latin typeface="HG丸ｺﾞｼｯｸM-PRO" panose="020F0600000000000000" pitchFamily="50" charset="-128"/>
              <a:ea typeface="HG丸ｺﾞｼｯｸM-PRO" panose="020F0600000000000000" pitchFamily="50" charset="-128"/>
            </a:endParaRPr>
          </a:p>
          <a:p>
            <a:r>
              <a:rPr kumimoji="1" lang="ja-JP" altLang="en-US" sz="1200" dirty="0">
                <a:latin typeface="HG丸ｺﾞｼｯｸM-PRO" panose="020F0600000000000000" pitchFamily="50" charset="-128"/>
                <a:ea typeface="HG丸ｺﾞｼｯｸM-PRO" panose="020F0600000000000000" pitchFamily="50" charset="-128"/>
              </a:rPr>
              <a:t>申込期限：</a:t>
            </a:r>
            <a:r>
              <a:rPr kumimoji="1" lang="en-US" altLang="ja-JP" sz="1200" dirty="0">
                <a:latin typeface="HG丸ｺﾞｼｯｸM-PRO" panose="020F0600000000000000" pitchFamily="50" charset="-128"/>
                <a:ea typeface="HG丸ｺﾞｼｯｸM-PRO" panose="020F0600000000000000" pitchFamily="50" charset="-128"/>
              </a:rPr>
              <a:t>2025</a:t>
            </a:r>
            <a:r>
              <a:rPr kumimoji="1" lang="ja-JP" altLang="en-US" sz="1200" dirty="0">
                <a:latin typeface="HG丸ｺﾞｼｯｸM-PRO" panose="020F0600000000000000" pitchFamily="50" charset="-128"/>
                <a:ea typeface="HG丸ｺﾞｼｯｸM-PRO" panose="020F0600000000000000" pitchFamily="50" charset="-128"/>
              </a:rPr>
              <a:t>年</a:t>
            </a:r>
            <a:r>
              <a:rPr kumimoji="1" lang="en-US" altLang="ja-JP" sz="1200" dirty="0">
                <a:latin typeface="HG丸ｺﾞｼｯｸM-PRO" panose="020F0600000000000000" pitchFamily="50" charset="-128"/>
                <a:ea typeface="HG丸ｺﾞｼｯｸM-PRO" panose="020F0600000000000000" pitchFamily="50" charset="-128"/>
              </a:rPr>
              <a:t>7</a:t>
            </a:r>
            <a:r>
              <a:rPr kumimoji="1" lang="ja-JP" altLang="en-US" sz="1200" dirty="0">
                <a:latin typeface="HG丸ｺﾞｼｯｸM-PRO" panose="020F0600000000000000" pitchFamily="50" charset="-128"/>
                <a:ea typeface="HG丸ｺﾞｼｯｸM-PRO" panose="020F0600000000000000" pitchFamily="50" charset="-128"/>
              </a:rPr>
              <a:t>月</a:t>
            </a:r>
            <a:r>
              <a:rPr kumimoji="1" lang="en-US" altLang="ja-JP" sz="1200" dirty="0">
                <a:latin typeface="HG丸ｺﾞｼｯｸM-PRO" panose="020F0600000000000000" pitchFamily="50" charset="-128"/>
                <a:ea typeface="HG丸ｺﾞｼｯｸM-PRO" panose="020F0600000000000000" pitchFamily="50" charset="-128"/>
              </a:rPr>
              <a:t>15</a:t>
            </a:r>
            <a:r>
              <a:rPr kumimoji="1" lang="ja-JP" altLang="en-US" sz="1200" dirty="0">
                <a:latin typeface="HG丸ｺﾞｼｯｸM-PRO" panose="020F0600000000000000" pitchFamily="50" charset="-128"/>
                <a:ea typeface="HG丸ｺﾞｼｯｸM-PRO" panose="020F0600000000000000" pitchFamily="50" charset="-128"/>
              </a:rPr>
              <a:t>日</a:t>
            </a:r>
            <a:r>
              <a:rPr kumimoji="1" lang="en-US" altLang="ja-JP" sz="1200" dirty="0">
                <a:latin typeface="HG丸ｺﾞｼｯｸM-PRO" panose="020F0600000000000000" pitchFamily="50" charset="-128"/>
                <a:ea typeface="HG丸ｺﾞｼｯｸM-PRO" panose="020F0600000000000000" pitchFamily="50" charset="-128"/>
              </a:rPr>
              <a:t>(</a:t>
            </a:r>
            <a:r>
              <a:rPr kumimoji="1" lang="ja-JP" altLang="en-US" sz="1200" dirty="0">
                <a:latin typeface="HG丸ｺﾞｼｯｸM-PRO" panose="020F0600000000000000" pitchFamily="50" charset="-128"/>
                <a:ea typeface="HG丸ｺﾞｼｯｸM-PRO" panose="020F0600000000000000" pitchFamily="50" charset="-128"/>
              </a:rPr>
              <a:t>火</a:t>
            </a:r>
            <a:r>
              <a:rPr kumimoji="1" lang="en-US" altLang="ja-JP" sz="1200" dirty="0">
                <a:latin typeface="HG丸ｺﾞｼｯｸM-PRO" panose="020F0600000000000000" pitchFamily="50" charset="-128"/>
                <a:ea typeface="HG丸ｺﾞｼｯｸM-PRO" panose="020F0600000000000000" pitchFamily="50" charset="-128"/>
              </a:rPr>
              <a:t>)</a:t>
            </a:r>
          </a:p>
          <a:p>
            <a:r>
              <a:rPr kumimoji="1" lang="ja-JP" altLang="en-US" sz="1200" dirty="0">
                <a:latin typeface="HG丸ｺﾞｼｯｸM-PRO" panose="020F0600000000000000" pitchFamily="50" charset="-128"/>
                <a:ea typeface="HG丸ｺﾞｼｯｸM-PRO" panose="020F0600000000000000" pitchFamily="50" charset="-128"/>
              </a:rPr>
              <a:t>定員：</a:t>
            </a:r>
            <a:r>
              <a:rPr kumimoji="1" lang="en-US" altLang="ja-JP" sz="1200" dirty="0">
                <a:latin typeface="HG丸ｺﾞｼｯｸM-PRO" panose="020F0600000000000000" pitchFamily="50" charset="-128"/>
                <a:ea typeface="HG丸ｺﾞｼｯｸM-PRO" panose="020F0600000000000000" pitchFamily="50" charset="-128"/>
              </a:rPr>
              <a:t>40</a:t>
            </a:r>
            <a:r>
              <a:rPr kumimoji="1" lang="ja-JP" altLang="en-US" sz="1200" dirty="0">
                <a:latin typeface="HG丸ｺﾞｼｯｸM-PRO" panose="020F0600000000000000" pitchFamily="50" charset="-128"/>
                <a:ea typeface="HG丸ｺﾞｼｯｸM-PRO" panose="020F0600000000000000" pitchFamily="50" charset="-128"/>
              </a:rPr>
              <a:t>名</a:t>
            </a:r>
            <a:endParaRPr kumimoji="1" lang="en-US" altLang="ja-JP" sz="1200" dirty="0">
              <a:latin typeface="HG丸ｺﾞｼｯｸM-PRO" panose="020F0600000000000000" pitchFamily="50" charset="-128"/>
              <a:ea typeface="HG丸ｺﾞｼｯｸM-PRO" panose="020F0600000000000000" pitchFamily="50" charset="-128"/>
            </a:endParaRPr>
          </a:p>
          <a:p>
            <a:r>
              <a:rPr kumimoji="1" lang="ja-JP" altLang="en-US" sz="1200" dirty="0">
                <a:solidFill>
                  <a:srgbClr val="FF0000"/>
                </a:solidFill>
                <a:latin typeface="HG丸ｺﾞｼｯｸM-PRO" panose="020F0600000000000000" pitchFamily="50" charset="-128"/>
                <a:ea typeface="HG丸ｺﾞｼｯｸM-PRO" panose="020F0600000000000000" pitchFamily="50" charset="-128"/>
              </a:rPr>
              <a:t>参加費：会員 無料</a:t>
            </a:r>
            <a:r>
              <a:rPr kumimoji="1" lang="ja-JP" altLang="en-US" sz="1200" b="1" dirty="0">
                <a:solidFill>
                  <a:srgbClr val="FF0000"/>
                </a:solidFill>
                <a:latin typeface="HG丸ｺﾞｼｯｸM-PRO" panose="020F0600000000000000" pitchFamily="50" charset="-128"/>
                <a:ea typeface="HG丸ｺﾞｼｯｸM-PRO" panose="020F0600000000000000" pitchFamily="50" charset="-128"/>
              </a:rPr>
              <a:t>、</a:t>
            </a:r>
            <a:r>
              <a:rPr kumimoji="1" lang="ja-JP" altLang="en-US" sz="1200" dirty="0">
                <a:solidFill>
                  <a:srgbClr val="FF0000"/>
                </a:solidFill>
                <a:latin typeface="HG丸ｺﾞｼｯｸM-PRO" panose="020F0600000000000000" pitchFamily="50" charset="-128"/>
                <a:ea typeface="HG丸ｺﾞｼｯｸM-PRO" panose="020F0600000000000000" pitchFamily="50" charset="-128"/>
              </a:rPr>
              <a:t>非会員 </a:t>
            </a:r>
            <a:r>
              <a:rPr kumimoji="1" lang="en-US" altLang="ja-JP" sz="1200" dirty="0">
                <a:solidFill>
                  <a:srgbClr val="FF0000"/>
                </a:solidFill>
                <a:latin typeface="HG丸ｺﾞｼｯｸM-PRO" panose="020F0600000000000000" pitchFamily="50" charset="-128"/>
                <a:ea typeface="HG丸ｺﾞｼｯｸM-PRO" panose="020F0600000000000000" pitchFamily="50" charset="-128"/>
              </a:rPr>
              <a:t>19,800</a:t>
            </a:r>
            <a:r>
              <a:rPr kumimoji="1" lang="ja-JP" altLang="en-US" sz="1200" dirty="0">
                <a:solidFill>
                  <a:srgbClr val="FF0000"/>
                </a:solidFill>
                <a:latin typeface="HG丸ｺﾞｼｯｸM-PRO" panose="020F0600000000000000" pitchFamily="50" charset="-128"/>
                <a:ea typeface="HG丸ｺﾞｼｯｸM-PRO" panose="020F0600000000000000" pitchFamily="50" charset="-128"/>
              </a:rPr>
              <a:t>円</a:t>
            </a:r>
            <a:endParaRPr kumimoji="1" lang="en-US" altLang="ja-JP" sz="1200" dirty="0">
              <a:solidFill>
                <a:srgbClr val="FF0000"/>
              </a:solidFill>
              <a:latin typeface="HG丸ｺﾞｼｯｸM-PRO" panose="020F0600000000000000" pitchFamily="50" charset="-128"/>
              <a:ea typeface="HG丸ｺﾞｼｯｸM-PRO" panose="020F0600000000000000" pitchFamily="50" charset="-128"/>
            </a:endParaRPr>
          </a:p>
        </p:txBody>
      </p:sp>
      <p:sp>
        <p:nvSpPr>
          <p:cNvPr id="35" name="テキスト ボックス 34">
            <a:extLst>
              <a:ext uri="{FF2B5EF4-FFF2-40B4-BE49-F238E27FC236}">
                <a16:creationId xmlns:a16="http://schemas.microsoft.com/office/drawing/2014/main" id="{499FD843-A430-4D80-A6AD-787CB1292EC2}"/>
              </a:ext>
            </a:extLst>
          </p:cNvPr>
          <p:cNvSpPr txBox="1"/>
          <p:nvPr/>
        </p:nvSpPr>
        <p:spPr>
          <a:xfrm>
            <a:off x="367869" y="917055"/>
            <a:ext cx="6117380" cy="1292662"/>
          </a:xfrm>
          <a:prstGeom prst="rect">
            <a:avLst/>
          </a:prstGeom>
          <a:noFill/>
        </p:spPr>
        <p:txBody>
          <a:bodyPr wrap="none" rtlCol="0">
            <a:spAutoFit/>
          </a:bodyPr>
          <a:lstStyle/>
          <a:p>
            <a:pPr algn="ctr"/>
            <a:r>
              <a:rPr kumimoji="1" lang="ja-JP" altLang="en-US" sz="3600" b="1" dirty="0">
                <a:ln w="3175">
                  <a:solidFill>
                    <a:srgbClr val="FFCC99"/>
                  </a:solidFill>
                </a:ln>
                <a:solidFill>
                  <a:srgbClr val="FF7C80"/>
                </a:solidFill>
                <a:latin typeface="HG丸ｺﾞｼｯｸM-PRO" panose="020F0600000000000000" pitchFamily="50" charset="-128"/>
                <a:ea typeface="HG丸ｺﾞｼｯｸM-PRO" panose="020F0600000000000000" pitchFamily="50" charset="-128"/>
              </a:rPr>
              <a:t>事業承継</a:t>
            </a:r>
            <a:r>
              <a:rPr kumimoji="1" lang="ja-JP" altLang="en-US" sz="2800" b="1" dirty="0">
                <a:ln w="3175">
                  <a:solidFill>
                    <a:srgbClr val="FFCC99"/>
                  </a:solidFill>
                </a:ln>
                <a:solidFill>
                  <a:srgbClr val="FF7C80"/>
                </a:solidFill>
                <a:latin typeface="HG丸ｺﾞｼｯｸM-PRO" panose="020F0600000000000000" pitchFamily="50" charset="-128"/>
                <a:ea typeface="HG丸ｺﾞｼｯｸM-PRO" panose="020F0600000000000000" pitchFamily="50" charset="-128"/>
              </a:rPr>
              <a:t>からの</a:t>
            </a:r>
            <a:r>
              <a:rPr kumimoji="1" lang="en-US" altLang="ja-JP" sz="3600" b="1" dirty="0">
                <a:ln w="3175">
                  <a:solidFill>
                    <a:srgbClr val="FFCC99"/>
                  </a:solidFill>
                </a:ln>
                <a:solidFill>
                  <a:srgbClr val="FF7C80"/>
                </a:solidFill>
                <a:latin typeface="HG丸ｺﾞｼｯｸM-PRO" panose="020F0600000000000000" pitchFamily="50" charset="-128"/>
                <a:ea typeface="HG丸ｺﾞｼｯｸM-PRO" panose="020F0600000000000000" pitchFamily="50" charset="-128"/>
              </a:rPr>
              <a:t>M</a:t>
            </a:r>
            <a:r>
              <a:rPr kumimoji="1" lang="ja-JP" altLang="en-US" sz="3600" b="1" dirty="0">
                <a:ln w="3175">
                  <a:solidFill>
                    <a:srgbClr val="FFCC99"/>
                  </a:solidFill>
                </a:ln>
                <a:solidFill>
                  <a:srgbClr val="FF7C80"/>
                </a:solidFill>
                <a:latin typeface="HG丸ｺﾞｼｯｸM-PRO" panose="020F0600000000000000" pitchFamily="50" charset="-128"/>
                <a:ea typeface="HG丸ｺﾞｼｯｸM-PRO" panose="020F0600000000000000" pitchFamily="50" charset="-128"/>
              </a:rPr>
              <a:t>＆</a:t>
            </a:r>
            <a:r>
              <a:rPr kumimoji="1" lang="en-US" altLang="ja-JP" sz="3600" b="1" dirty="0">
                <a:ln w="3175">
                  <a:solidFill>
                    <a:srgbClr val="FFCC99"/>
                  </a:solidFill>
                </a:ln>
                <a:solidFill>
                  <a:srgbClr val="FF7C80"/>
                </a:solidFill>
                <a:latin typeface="HG丸ｺﾞｼｯｸM-PRO" panose="020F0600000000000000" pitchFamily="50" charset="-128"/>
                <a:ea typeface="HG丸ｺﾞｼｯｸM-PRO" panose="020F0600000000000000" pitchFamily="50" charset="-128"/>
              </a:rPr>
              <a:t>A</a:t>
            </a:r>
            <a:r>
              <a:rPr kumimoji="1" lang="ja-JP" altLang="en-US" sz="3600" b="1" dirty="0">
                <a:ln w="3175">
                  <a:solidFill>
                    <a:srgbClr val="FFCC99"/>
                  </a:solidFill>
                </a:ln>
                <a:solidFill>
                  <a:srgbClr val="FF7C80"/>
                </a:solidFill>
                <a:latin typeface="HG丸ｺﾞｼｯｸM-PRO" panose="020F0600000000000000" pitchFamily="50" charset="-128"/>
                <a:ea typeface="HG丸ｺﾞｼｯｸM-PRO" panose="020F0600000000000000" pitchFamily="50" charset="-128"/>
              </a:rPr>
              <a:t>戦略</a:t>
            </a:r>
            <a:endParaRPr kumimoji="1" lang="en-US" altLang="ja-JP" sz="3600" b="1" dirty="0">
              <a:ln w="3175">
                <a:solidFill>
                  <a:srgbClr val="FFCC99"/>
                </a:solidFill>
              </a:ln>
              <a:solidFill>
                <a:srgbClr val="FF7C80"/>
              </a:solidFill>
              <a:latin typeface="HG丸ｺﾞｼｯｸM-PRO" panose="020F0600000000000000" pitchFamily="50" charset="-128"/>
              <a:ea typeface="HG丸ｺﾞｼｯｸM-PRO" panose="020F0600000000000000" pitchFamily="50" charset="-128"/>
            </a:endParaRPr>
          </a:p>
          <a:p>
            <a:pPr algn="ctr"/>
            <a:r>
              <a:rPr kumimoji="1" lang="ja-JP" altLang="en-US" sz="2400" b="1" dirty="0">
                <a:ln w="3175">
                  <a:solidFill>
                    <a:srgbClr val="FFCC99"/>
                  </a:solidFill>
                </a:ln>
                <a:solidFill>
                  <a:srgbClr val="FF7C80"/>
                </a:solidFill>
                <a:latin typeface="HG丸ｺﾞｼｯｸM-PRO" panose="020F0600000000000000" pitchFamily="50" charset="-128"/>
                <a:ea typeface="HG丸ｺﾞｼｯｸM-PRO" panose="020F0600000000000000" pitchFamily="50" charset="-128"/>
              </a:rPr>
              <a:t>～</a:t>
            </a:r>
            <a:r>
              <a:rPr kumimoji="1" lang="en-US" altLang="ja-JP" sz="2400" b="1" dirty="0">
                <a:ln w="3175">
                  <a:solidFill>
                    <a:srgbClr val="FFCC99"/>
                  </a:solidFill>
                </a:ln>
                <a:solidFill>
                  <a:srgbClr val="FF7C80"/>
                </a:solidFill>
                <a:latin typeface="HG丸ｺﾞｼｯｸM-PRO" panose="020F0600000000000000" pitchFamily="50" charset="-128"/>
                <a:ea typeface="HG丸ｺﾞｼｯｸM-PRO" panose="020F0600000000000000" pitchFamily="50" charset="-128"/>
              </a:rPr>
              <a:t>PMI</a:t>
            </a:r>
            <a:r>
              <a:rPr kumimoji="1" lang="ja-JP" altLang="en-US" sz="2400" b="1" dirty="0">
                <a:ln w="3175">
                  <a:solidFill>
                    <a:srgbClr val="FFCC99"/>
                  </a:solidFill>
                </a:ln>
                <a:solidFill>
                  <a:srgbClr val="FF7C80"/>
                </a:solidFill>
                <a:latin typeface="HG丸ｺﾞｼｯｸM-PRO" panose="020F0600000000000000" pitchFamily="50" charset="-128"/>
                <a:ea typeface="HG丸ｺﾞｼｯｸM-PRO" panose="020F0600000000000000" pitchFamily="50" charset="-128"/>
              </a:rPr>
              <a:t>（企業文化統合）の難しさとは～</a:t>
            </a:r>
            <a:endParaRPr kumimoji="1" lang="en-US" altLang="ja-JP" sz="2400" b="1" dirty="0">
              <a:ln w="3175">
                <a:solidFill>
                  <a:srgbClr val="FFCC99"/>
                </a:solidFill>
              </a:ln>
              <a:solidFill>
                <a:srgbClr val="FF7C80"/>
              </a:solidFill>
              <a:latin typeface="HG丸ｺﾞｼｯｸM-PRO" panose="020F0600000000000000" pitchFamily="50" charset="-128"/>
              <a:ea typeface="HG丸ｺﾞｼｯｸM-PRO" panose="020F0600000000000000" pitchFamily="50" charset="-128"/>
            </a:endParaRPr>
          </a:p>
          <a:p>
            <a:endParaRPr kumimoji="1" lang="ja-JP" altLang="en-US" b="1" dirty="0">
              <a:ln w="3175">
                <a:solidFill>
                  <a:srgbClr val="FFCC99"/>
                </a:solidFill>
              </a:ln>
              <a:solidFill>
                <a:srgbClr val="FF7C80"/>
              </a:solidFill>
              <a:latin typeface="HG丸ｺﾞｼｯｸM-PRO" panose="020F0600000000000000" pitchFamily="50" charset="-128"/>
              <a:ea typeface="HG丸ｺﾞｼｯｸM-PRO" panose="020F0600000000000000" pitchFamily="50" charset="-128"/>
            </a:endParaRPr>
          </a:p>
        </p:txBody>
      </p:sp>
      <p:sp>
        <p:nvSpPr>
          <p:cNvPr id="39" name="テキスト ボックス 38">
            <a:extLst>
              <a:ext uri="{FF2B5EF4-FFF2-40B4-BE49-F238E27FC236}">
                <a16:creationId xmlns:a16="http://schemas.microsoft.com/office/drawing/2014/main" id="{C73AA4D7-F36A-45A9-B363-2170E4469A69}"/>
              </a:ext>
            </a:extLst>
          </p:cNvPr>
          <p:cNvSpPr txBox="1"/>
          <p:nvPr/>
        </p:nvSpPr>
        <p:spPr>
          <a:xfrm>
            <a:off x="38909" y="53222"/>
            <a:ext cx="3915622" cy="646331"/>
          </a:xfrm>
          <a:prstGeom prst="rect">
            <a:avLst/>
          </a:prstGeom>
          <a:noFill/>
        </p:spPr>
        <p:txBody>
          <a:bodyPr wrap="square" rtlCol="0">
            <a:spAutoFit/>
          </a:bodyPr>
          <a:lstStyle/>
          <a:p>
            <a:r>
              <a:rPr kumimoji="1" lang="ja-JP" altLang="en-US" b="1" dirty="0">
                <a:latin typeface="BIZ UDPゴシック" panose="020B0400000000000000" pitchFamily="50" charset="-128"/>
                <a:ea typeface="BIZ UDPゴシック" panose="020B0400000000000000" pitchFamily="50" charset="-128"/>
              </a:rPr>
              <a:t>令和７年度　第２回トップセミナー</a:t>
            </a:r>
            <a:endParaRPr kumimoji="1" lang="en-US" altLang="ja-JP" b="1" dirty="0">
              <a:latin typeface="BIZ UDPゴシック" panose="020B0400000000000000" pitchFamily="50" charset="-128"/>
              <a:ea typeface="BIZ UDPゴシック" panose="020B0400000000000000" pitchFamily="50" charset="-128"/>
            </a:endParaRPr>
          </a:p>
          <a:p>
            <a:endParaRPr kumimoji="1" lang="ja-JP" altLang="en-US" dirty="0"/>
          </a:p>
        </p:txBody>
      </p:sp>
      <p:sp>
        <p:nvSpPr>
          <p:cNvPr id="2" name="テキスト ボックス 1">
            <a:extLst>
              <a:ext uri="{FF2B5EF4-FFF2-40B4-BE49-F238E27FC236}">
                <a16:creationId xmlns:a16="http://schemas.microsoft.com/office/drawing/2014/main" id="{70C6EA9D-7A00-4A0C-8E78-1123B77EA8D8}"/>
              </a:ext>
            </a:extLst>
          </p:cNvPr>
          <p:cNvSpPr txBox="1"/>
          <p:nvPr/>
        </p:nvSpPr>
        <p:spPr>
          <a:xfrm>
            <a:off x="762178" y="5193747"/>
            <a:ext cx="3358612" cy="830997"/>
          </a:xfrm>
          <a:prstGeom prst="rect">
            <a:avLst/>
          </a:prstGeom>
          <a:noFill/>
        </p:spPr>
        <p:txBody>
          <a:bodyPr wrap="none" rtlCol="0">
            <a:spAutoFit/>
          </a:bodyPr>
          <a:lstStyle/>
          <a:p>
            <a:r>
              <a:rPr kumimoji="1" lang="ja-JP" altLang="en-US" sz="1600" u="sng" dirty="0">
                <a:latin typeface="Meiryo UI" panose="020B0604030504040204" pitchFamily="50" charset="-128"/>
                <a:ea typeface="Meiryo UI" panose="020B0604030504040204" pitchFamily="50" charset="-128"/>
              </a:rPr>
              <a:t>第１部　</a:t>
            </a:r>
            <a:r>
              <a:rPr kumimoji="1" lang="en-US" altLang="ja-JP" sz="1600" u="sng" dirty="0">
                <a:latin typeface="Meiryo UI" panose="020B0604030504040204" pitchFamily="50" charset="-128"/>
                <a:ea typeface="Meiryo UI" panose="020B0604030504040204" pitchFamily="50" charset="-128"/>
              </a:rPr>
              <a:t>13</a:t>
            </a:r>
            <a:r>
              <a:rPr kumimoji="1" lang="ja-JP" altLang="en-US" sz="1600" u="sng" dirty="0">
                <a:latin typeface="Meiryo UI" panose="020B0604030504040204" pitchFamily="50" charset="-128"/>
                <a:ea typeface="Meiryo UI" panose="020B0604030504040204" pitchFamily="50" charset="-128"/>
              </a:rPr>
              <a:t>：</a:t>
            </a:r>
            <a:r>
              <a:rPr kumimoji="1" lang="en-US" altLang="ja-JP" sz="1600" u="sng" dirty="0">
                <a:latin typeface="Meiryo UI" panose="020B0604030504040204" pitchFamily="50" charset="-128"/>
                <a:ea typeface="Meiryo UI" panose="020B0604030504040204" pitchFamily="50" charset="-128"/>
              </a:rPr>
              <a:t>30</a:t>
            </a:r>
            <a:r>
              <a:rPr kumimoji="1" lang="ja-JP" altLang="en-US" sz="1600" u="sng" dirty="0">
                <a:latin typeface="Meiryo UI" panose="020B0604030504040204" pitchFamily="50" charset="-128"/>
                <a:ea typeface="Meiryo UI" panose="020B0604030504040204" pitchFamily="50" charset="-128"/>
              </a:rPr>
              <a:t>～</a:t>
            </a:r>
            <a:r>
              <a:rPr kumimoji="1" lang="en-US" altLang="ja-JP" sz="1600" u="sng" dirty="0">
                <a:latin typeface="Meiryo UI" panose="020B0604030504040204" pitchFamily="50" charset="-128"/>
                <a:ea typeface="Meiryo UI" panose="020B0604030504040204" pitchFamily="50" charset="-128"/>
              </a:rPr>
              <a:t>15</a:t>
            </a:r>
            <a:r>
              <a:rPr kumimoji="1" lang="ja-JP" altLang="en-US" sz="1600" u="sng" dirty="0">
                <a:latin typeface="Meiryo UI" panose="020B0604030504040204" pitchFamily="50" charset="-128"/>
                <a:ea typeface="Meiryo UI" panose="020B0604030504040204" pitchFamily="50" charset="-128"/>
              </a:rPr>
              <a:t>：</a:t>
            </a:r>
            <a:r>
              <a:rPr kumimoji="1" lang="en-US" altLang="ja-JP" sz="1600" u="sng" dirty="0">
                <a:latin typeface="Meiryo UI" panose="020B0604030504040204" pitchFamily="50" charset="-128"/>
                <a:ea typeface="Meiryo UI" panose="020B0604030504040204" pitchFamily="50" charset="-128"/>
              </a:rPr>
              <a:t>30</a:t>
            </a:r>
          </a:p>
          <a:p>
            <a:r>
              <a:rPr kumimoji="1" lang="ja-JP" altLang="en-US" sz="1600" dirty="0">
                <a:latin typeface="Meiryo UI" panose="020B0604030504040204" pitchFamily="50" charset="-128"/>
                <a:ea typeface="Meiryo UI" panose="020B0604030504040204" pitchFamily="50" charset="-128"/>
              </a:rPr>
              <a:t>　講師　新栄ホールディングス株式会社</a:t>
            </a:r>
            <a:endParaRPr kumimoji="1" lang="en-US" altLang="ja-JP" sz="1600" dirty="0">
              <a:latin typeface="Meiryo UI" panose="020B0604030504040204" pitchFamily="50" charset="-128"/>
              <a:ea typeface="Meiryo UI" panose="020B0604030504040204" pitchFamily="50" charset="-128"/>
            </a:endParaRPr>
          </a:p>
          <a:p>
            <a:r>
              <a:rPr kumimoji="1" lang="ja-JP" altLang="en-US" sz="1600" dirty="0">
                <a:latin typeface="Meiryo UI" panose="020B0604030504040204" pitchFamily="50" charset="-128"/>
                <a:ea typeface="Meiryo UI" panose="020B0604030504040204" pitchFamily="50" charset="-128"/>
              </a:rPr>
              <a:t>　　　　　　　</a:t>
            </a:r>
            <a:r>
              <a:rPr kumimoji="1" lang="ja-JP" altLang="en-US" sz="1100" dirty="0">
                <a:latin typeface="Meiryo UI" panose="020B0604030504040204" pitchFamily="50" charset="-128"/>
                <a:ea typeface="Meiryo UI" panose="020B0604030504040204" pitchFamily="50" charset="-128"/>
              </a:rPr>
              <a:t>代表取締役社長</a:t>
            </a:r>
            <a:r>
              <a:rPr kumimoji="1" lang="ja-JP" altLang="en-US" sz="1600" dirty="0">
                <a:latin typeface="Meiryo UI" panose="020B0604030504040204" pitchFamily="50" charset="-128"/>
                <a:ea typeface="Meiryo UI" panose="020B0604030504040204" pitchFamily="50" charset="-128"/>
              </a:rPr>
              <a:t>　中村新一氏</a:t>
            </a:r>
          </a:p>
        </p:txBody>
      </p:sp>
      <p:sp>
        <p:nvSpPr>
          <p:cNvPr id="3" name="テキスト ボックス 2">
            <a:extLst>
              <a:ext uri="{FF2B5EF4-FFF2-40B4-BE49-F238E27FC236}">
                <a16:creationId xmlns:a16="http://schemas.microsoft.com/office/drawing/2014/main" id="{12EA6494-56E3-4C14-9D2F-2BB2E87614A3}"/>
              </a:ext>
            </a:extLst>
          </p:cNvPr>
          <p:cNvSpPr txBox="1"/>
          <p:nvPr/>
        </p:nvSpPr>
        <p:spPr>
          <a:xfrm>
            <a:off x="1440454" y="5998383"/>
            <a:ext cx="2544286" cy="523220"/>
          </a:xfrm>
          <a:prstGeom prst="rect">
            <a:avLst/>
          </a:prstGeom>
          <a:noFill/>
        </p:spPr>
        <p:txBody>
          <a:bodyPr wrap="none" rtlCol="0">
            <a:spAutoFit/>
          </a:bodyPr>
          <a:lstStyle/>
          <a:p>
            <a:r>
              <a:rPr kumimoji="1" lang="ja-JP" altLang="en-US" sz="1400" dirty="0">
                <a:latin typeface="Meiryo UI" panose="020B0604030504040204" pitchFamily="50" charset="-128"/>
                <a:ea typeface="Meiryo UI" panose="020B0604030504040204" pitchFamily="50" charset="-128"/>
              </a:rPr>
              <a:t>・経営課題解決のための</a:t>
            </a:r>
            <a:r>
              <a:rPr kumimoji="1" lang="en-US" altLang="ja-JP" sz="1400" dirty="0">
                <a:latin typeface="Meiryo UI" panose="020B0604030504040204" pitchFamily="50" charset="-128"/>
                <a:ea typeface="Meiryo UI" panose="020B0604030504040204" pitchFamily="50" charset="-128"/>
              </a:rPr>
              <a:t>M&amp;A</a:t>
            </a:r>
          </a:p>
          <a:p>
            <a:r>
              <a:rPr kumimoji="1" lang="ja-JP" altLang="en-US" sz="1400" dirty="0">
                <a:latin typeface="Meiryo UI" panose="020B0604030504040204" pitchFamily="50" charset="-128"/>
                <a:ea typeface="Meiryo UI" panose="020B0604030504040204" pitchFamily="50" charset="-128"/>
              </a:rPr>
              <a:t>・</a:t>
            </a:r>
            <a:r>
              <a:rPr kumimoji="1" lang="en-US" altLang="ja-JP" sz="1400" dirty="0">
                <a:latin typeface="Meiryo UI" panose="020B0604030504040204" pitchFamily="50" charset="-128"/>
                <a:ea typeface="Meiryo UI" panose="020B0604030504040204" pitchFamily="50" charset="-128"/>
              </a:rPr>
              <a:t>PMI</a:t>
            </a:r>
            <a:r>
              <a:rPr kumimoji="1" lang="ja-JP" altLang="en-US" sz="1400" dirty="0">
                <a:latin typeface="Meiryo UI" panose="020B0604030504040204" pitchFamily="50" charset="-128"/>
                <a:ea typeface="Meiryo UI" panose="020B0604030504040204" pitchFamily="50" charset="-128"/>
              </a:rPr>
              <a:t>（企業文化統合）の「肝」</a:t>
            </a:r>
            <a:endParaRPr kumimoji="1" lang="en-US" altLang="ja-JP" sz="1400" dirty="0">
              <a:latin typeface="Meiryo UI" panose="020B0604030504040204" pitchFamily="50" charset="-128"/>
              <a:ea typeface="Meiryo UI" panose="020B0604030504040204" pitchFamily="50" charset="-128"/>
            </a:endParaRPr>
          </a:p>
        </p:txBody>
      </p:sp>
      <p:sp>
        <p:nvSpPr>
          <p:cNvPr id="18" name="テキスト ボックス 17">
            <a:extLst>
              <a:ext uri="{FF2B5EF4-FFF2-40B4-BE49-F238E27FC236}">
                <a16:creationId xmlns:a16="http://schemas.microsoft.com/office/drawing/2014/main" id="{514CF65A-849B-44E1-B776-C74D5DF87578}"/>
              </a:ext>
            </a:extLst>
          </p:cNvPr>
          <p:cNvSpPr txBox="1"/>
          <p:nvPr/>
        </p:nvSpPr>
        <p:spPr>
          <a:xfrm>
            <a:off x="762178" y="6644262"/>
            <a:ext cx="4025461" cy="830997"/>
          </a:xfrm>
          <a:prstGeom prst="rect">
            <a:avLst/>
          </a:prstGeom>
          <a:noFill/>
        </p:spPr>
        <p:txBody>
          <a:bodyPr wrap="none" rtlCol="0">
            <a:spAutoFit/>
          </a:bodyPr>
          <a:lstStyle/>
          <a:p>
            <a:r>
              <a:rPr kumimoji="1" lang="ja-JP" altLang="en-US" sz="1600" u="sng" dirty="0">
                <a:latin typeface="Meiryo UI" panose="020B0604030504040204" pitchFamily="50" charset="-128"/>
                <a:ea typeface="Meiryo UI" panose="020B0604030504040204" pitchFamily="50" charset="-128"/>
              </a:rPr>
              <a:t>第２部　</a:t>
            </a:r>
            <a:r>
              <a:rPr kumimoji="1" lang="en-US" altLang="ja-JP" sz="1600" u="sng" dirty="0">
                <a:latin typeface="Meiryo UI" panose="020B0604030504040204" pitchFamily="50" charset="-128"/>
                <a:ea typeface="Meiryo UI" panose="020B0604030504040204" pitchFamily="50" charset="-128"/>
              </a:rPr>
              <a:t>15</a:t>
            </a:r>
            <a:r>
              <a:rPr kumimoji="1" lang="ja-JP" altLang="en-US" sz="1600" u="sng" dirty="0">
                <a:latin typeface="Meiryo UI" panose="020B0604030504040204" pitchFamily="50" charset="-128"/>
                <a:ea typeface="Meiryo UI" panose="020B0604030504040204" pitchFamily="50" charset="-128"/>
              </a:rPr>
              <a:t>：</a:t>
            </a:r>
            <a:r>
              <a:rPr kumimoji="1" lang="en-US" altLang="ja-JP" sz="1600" u="sng" dirty="0">
                <a:latin typeface="Meiryo UI" panose="020B0604030504040204" pitchFamily="50" charset="-128"/>
                <a:ea typeface="Meiryo UI" panose="020B0604030504040204" pitchFamily="50" charset="-128"/>
              </a:rPr>
              <a:t>40</a:t>
            </a:r>
            <a:r>
              <a:rPr kumimoji="1" lang="ja-JP" altLang="en-US" sz="1600" u="sng" dirty="0">
                <a:latin typeface="Meiryo UI" panose="020B0604030504040204" pitchFamily="50" charset="-128"/>
                <a:ea typeface="Meiryo UI" panose="020B0604030504040204" pitchFamily="50" charset="-128"/>
              </a:rPr>
              <a:t>～</a:t>
            </a:r>
            <a:r>
              <a:rPr kumimoji="1" lang="en-US" altLang="ja-JP" sz="1600" u="sng" dirty="0">
                <a:latin typeface="Meiryo UI" panose="020B0604030504040204" pitchFamily="50" charset="-128"/>
                <a:ea typeface="Meiryo UI" panose="020B0604030504040204" pitchFamily="50" charset="-128"/>
              </a:rPr>
              <a:t>16</a:t>
            </a:r>
            <a:r>
              <a:rPr kumimoji="1" lang="ja-JP" altLang="en-US" sz="1600" u="sng" dirty="0">
                <a:latin typeface="Meiryo UI" panose="020B0604030504040204" pitchFamily="50" charset="-128"/>
                <a:ea typeface="Meiryo UI" panose="020B0604030504040204" pitchFamily="50" charset="-128"/>
              </a:rPr>
              <a:t>：</a:t>
            </a:r>
            <a:r>
              <a:rPr kumimoji="1" lang="en-US" altLang="ja-JP" sz="1600" u="sng" dirty="0">
                <a:latin typeface="Meiryo UI" panose="020B0604030504040204" pitchFamily="50" charset="-128"/>
                <a:ea typeface="Meiryo UI" panose="020B0604030504040204" pitchFamily="50" charset="-128"/>
              </a:rPr>
              <a:t>30</a:t>
            </a:r>
          </a:p>
          <a:p>
            <a:r>
              <a:rPr kumimoji="1" lang="ja-JP" altLang="en-US" sz="1600" dirty="0">
                <a:latin typeface="Meiryo UI" panose="020B0604030504040204" pitchFamily="50" charset="-128"/>
                <a:ea typeface="Meiryo UI" panose="020B0604030504040204" pitchFamily="50" charset="-128"/>
              </a:rPr>
              <a:t>　講師　埼玉県事業承継・引継ぎ支援センター</a:t>
            </a:r>
            <a:endParaRPr kumimoji="1" lang="en-US" altLang="ja-JP" sz="1600" dirty="0">
              <a:latin typeface="Meiryo UI" panose="020B0604030504040204" pitchFamily="50" charset="-128"/>
              <a:ea typeface="Meiryo UI" panose="020B0604030504040204" pitchFamily="50" charset="-128"/>
            </a:endParaRPr>
          </a:p>
          <a:p>
            <a:r>
              <a:rPr kumimoji="1" lang="ja-JP" altLang="en-US" sz="1600" dirty="0">
                <a:latin typeface="Meiryo UI" panose="020B0604030504040204" pitchFamily="50" charset="-128"/>
                <a:ea typeface="Meiryo UI" panose="020B0604030504040204" pitchFamily="50" charset="-128"/>
              </a:rPr>
              <a:t>　　　　　　　</a:t>
            </a:r>
            <a:r>
              <a:rPr kumimoji="1" lang="ja-JP" altLang="en-US" sz="1100" dirty="0">
                <a:latin typeface="Meiryo UI" panose="020B0604030504040204" pitchFamily="50" charset="-128"/>
                <a:ea typeface="Meiryo UI" panose="020B0604030504040204" pitchFamily="50" charset="-128"/>
              </a:rPr>
              <a:t>統括責任者</a:t>
            </a:r>
            <a:r>
              <a:rPr kumimoji="1" lang="ja-JP" altLang="en-US" sz="1600" dirty="0">
                <a:latin typeface="Meiryo UI" panose="020B0604030504040204" pitchFamily="50" charset="-128"/>
                <a:ea typeface="Meiryo UI" panose="020B0604030504040204" pitchFamily="50" charset="-128"/>
              </a:rPr>
              <a:t>　石川峰生氏</a:t>
            </a:r>
            <a:endParaRPr kumimoji="1" lang="en-US" altLang="ja-JP" sz="1600" dirty="0">
              <a:latin typeface="Meiryo UI" panose="020B0604030504040204" pitchFamily="50" charset="-128"/>
              <a:ea typeface="Meiryo UI" panose="020B0604030504040204" pitchFamily="50" charset="-128"/>
            </a:endParaRPr>
          </a:p>
        </p:txBody>
      </p:sp>
      <p:sp>
        <p:nvSpPr>
          <p:cNvPr id="20" name="テキスト ボックス 19">
            <a:extLst>
              <a:ext uri="{FF2B5EF4-FFF2-40B4-BE49-F238E27FC236}">
                <a16:creationId xmlns:a16="http://schemas.microsoft.com/office/drawing/2014/main" id="{2F6F00FD-27C7-4D21-9D10-E281F69BBC1F}"/>
              </a:ext>
            </a:extLst>
          </p:cNvPr>
          <p:cNvSpPr txBox="1"/>
          <p:nvPr/>
        </p:nvSpPr>
        <p:spPr>
          <a:xfrm>
            <a:off x="1440454" y="7442759"/>
            <a:ext cx="3156633" cy="523220"/>
          </a:xfrm>
          <a:prstGeom prst="rect">
            <a:avLst/>
          </a:prstGeom>
          <a:noFill/>
        </p:spPr>
        <p:txBody>
          <a:bodyPr wrap="none" rtlCol="0">
            <a:spAutoFit/>
          </a:bodyPr>
          <a:lstStyle/>
          <a:p>
            <a:r>
              <a:rPr kumimoji="1" lang="ja-JP" altLang="en-US" sz="1400" dirty="0">
                <a:latin typeface="Meiryo UI" panose="020B0604030504040204" pitchFamily="50" charset="-128"/>
                <a:ea typeface="Meiryo UI" panose="020B0604030504040204" pitchFamily="50" charset="-128"/>
              </a:rPr>
              <a:t>・事業承継は何から始める？</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・事例から見る成功、失敗の分かれ道とは</a:t>
            </a:r>
            <a:endParaRPr kumimoji="1" lang="en-US" altLang="ja-JP" sz="1400" dirty="0">
              <a:latin typeface="Meiryo UI" panose="020B0604030504040204" pitchFamily="50" charset="-128"/>
              <a:ea typeface="Meiryo UI" panose="020B0604030504040204" pitchFamily="50" charset="-128"/>
            </a:endParaRPr>
          </a:p>
        </p:txBody>
      </p:sp>
      <p:sp>
        <p:nvSpPr>
          <p:cNvPr id="8" name="テキスト ボックス 7">
            <a:extLst>
              <a:ext uri="{FF2B5EF4-FFF2-40B4-BE49-F238E27FC236}">
                <a16:creationId xmlns:a16="http://schemas.microsoft.com/office/drawing/2014/main" id="{F75FFFFC-845D-49C8-9377-570140FDEC0E}"/>
              </a:ext>
            </a:extLst>
          </p:cNvPr>
          <p:cNvSpPr txBox="1"/>
          <p:nvPr/>
        </p:nvSpPr>
        <p:spPr>
          <a:xfrm>
            <a:off x="51604" y="3762497"/>
            <a:ext cx="6851556" cy="1708160"/>
          </a:xfrm>
          <a:prstGeom prst="rect">
            <a:avLst/>
          </a:prstGeom>
          <a:noFill/>
        </p:spPr>
        <p:txBody>
          <a:bodyPr wrap="none" rtlCol="0">
            <a:spAutoFit/>
          </a:bodyPr>
          <a:lstStyle/>
          <a:p>
            <a:r>
              <a:rPr lang="ja-JP" altLang="en-US" sz="1050" dirty="0"/>
              <a:t>事業の円滑な承継とその後の戦略は企業の存続と成長において重要な課題です。</a:t>
            </a:r>
            <a:endParaRPr lang="en-US" altLang="ja-JP" sz="1050" dirty="0"/>
          </a:p>
          <a:p>
            <a:r>
              <a:rPr lang="ja-JP" altLang="en-US" sz="1050" dirty="0"/>
              <a:t>本セミナーでは、企業経営者や幹部の皆様を対象に、親族内承継を経て経営者となった講師が</a:t>
            </a:r>
            <a:r>
              <a:rPr lang="en-US" altLang="ja-JP" sz="1050" dirty="0"/>
              <a:t>M&amp;A</a:t>
            </a:r>
            <a:r>
              <a:rPr lang="ja-JP" altLang="en-US" sz="1050" dirty="0"/>
              <a:t>戦略を活用</a:t>
            </a:r>
            <a:endParaRPr lang="en-US" altLang="ja-JP" sz="1050" dirty="0"/>
          </a:p>
          <a:p>
            <a:r>
              <a:rPr lang="ja-JP" altLang="en-US" sz="1050" dirty="0"/>
              <a:t>した事業拡大の手法やグループ企業間の</a:t>
            </a:r>
            <a:r>
              <a:rPr lang="en-US" altLang="ja-JP" sz="1050" dirty="0"/>
              <a:t>PMI</a:t>
            </a:r>
            <a:r>
              <a:rPr lang="ja-JP" altLang="en-US" sz="1050" dirty="0"/>
              <a:t>（企業文化統合）に苦心した経験談をご紹介します。</a:t>
            </a:r>
            <a:endParaRPr lang="en-US" altLang="ja-JP" sz="1050" dirty="0"/>
          </a:p>
          <a:p>
            <a:r>
              <a:rPr lang="ja-JP" altLang="en-US" sz="1050" dirty="0"/>
              <a:t>また第</a:t>
            </a:r>
            <a:r>
              <a:rPr lang="en-US" altLang="ja-JP" sz="1050" dirty="0"/>
              <a:t>2</a:t>
            </a:r>
            <a:r>
              <a:rPr lang="ja-JP" altLang="en-US" sz="1050" dirty="0"/>
              <a:t>部では事業承継の事例を交えながら、事業承継の計画策定、後継者の育成、スムーズな引き継ぎの方法</a:t>
            </a:r>
            <a:endParaRPr lang="en-US" altLang="ja-JP" sz="1050" dirty="0"/>
          </a:p>
          <a:p>
            <a:r>
              <a:rPr lang="ja-JP" altLang="en-US" sz="1050" dirty="0"/>
              <a:t>について具体的にご紹介します。</a:t>
            </a:r>
            <a:endParaRPr lang="en-US" altLang="ja-JP" sz="1050" dirty="0"/>
          </a:p>
          <a:p>
            <a:r>
              <a:rPr lang="ja-JP" altLang="en-US" sz="1050" dirty="0"/>
              <a:t>事業承継は、早めの準備が成功の鍵を握ります。この機会に専門的な知識を深め、将来の事業発展に向けた第</a:t>
            </a:r>
            <a:endParaRPr lang="en-US" altLang="ja-JP" sz="1050" dirty="0"/>
          </a:p>
          <a:p>
            <a:r>
              <a:rPr lang="ja-JP" altLang="en-US" sz="1050" dirty="0"/>
              <a:t>一歩を踏み出しませんか？</a:t>
            </a:r>
            <a:endParaRPr lang="en-US" altLang="ja-JP" sz="1050" dirty="0"/>
          </a:p>
          <a:p>
            <a:r>
              <a:rPr lang="ja-JP" altLang="en-US" sz="1050" dirty="0"/>
              <a:t>皆様のご参加を心よりお待ちしております。</a:t>
            </a:r>
          </a:p>
          <a:p>
            <a:endParaRPr lang="ja-JP" altLang="ja-JP" sz="1050" dirty="0"/>
          </a:p>
          <a:p>
            <a:endParaRPr kumimoji="1" lang="ja-JP" altLang="en-US" sz="1050" dirty="0"/>
          </a:p>
        </p:txBody>
      </p:sp>
      <p:cxnSp>
        <p:nvCxnSpPr>
          <p:cNvPr id="10" name="直線コネクタ 9">
            <a:extLst>
              <a:ext uri="{FF2B5EF4-FFF2-40B4-BE49-F238E27FC236}">
                <a16:creationId xmlns:a16="http://schemas.microsoft.com/office/drawing/2014/main" id="{E990251A-8EE7-4EAF-A08C-A6DA5F065B5F}"/>
              </a:ext>
            </a:extLst>
          </p:cNvPr>
          <p:cNvCxnSpPr>
            <a:cxnSpLocks/>
          </p:cNvCxnSpPr>
          <p:nvPr/>
        </p:nvCxnSpPr>
        <p:spPr>
          <a:xfrm>
            <a:off x="586355" y="1995949"/>
            <a:ext cx="5690366" cy="0"/>
          </a:xfrm>
          <a:prstGeom prst="line">
            <a:avLst/>
          </a:prstGeom>
          <a:ln w="38100">
            <a:solidFill>
              <a:srgbClr val="FFE1E5"/>
            </a:solidFill>
          </a:ln>
        </p:spPr>
        <p:style>
          <a:lnRef idx="1">
            <a:schemeClr val="accent1"/>
          </a:lnRef>
          <a:fillRef idx="0">
            <a:schemeClr val="accent1"/>
          </a:fillRef>
          <a:effectRef idx="0">
            <a:schemeClr val="accent1"/>
          </a:effectRef>
          <a:fontRef idx="minor">
            <a:schemeClr val="tx1"/>
          </a:fontRef>
        </p:style>
      </p:cxnSp>
      <p:pic>
        <p:nvPicPr>
          <p:cNvPr id="7" name="図 6">
            <a:extLst>
              <a:ext uri="{FF2B5EF4-FFF2-40B4-BE49-F238E27FC236}">
                <a16:creationId xmlns:a16="http://schemas.microsoft.com/office/drawing/2014/main" id="{836D0C16-D9AA-3215-2431-7B118D6408D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12268" y="5347687"/>
            <a:ext cx="983554" cy="1270318"/>
          </a:xfrm>
          <a:prstGeom prst="rect">
            <a:avLst/>
          </a:prstGeom>
        </p:spPr>
      </p:pic>
      <p:pic>
        <p:nvPicPr>
          <p:cNvPr id="24" name="図 23">
            <a:extLst>
              <a:ext uri="{FF2B5EF4-FFF2-40B4-BE49-F238E27FC236}">
                <a16:creationId xmlns:a16="http://schemas.microsoft.com/office/drawing/2014/main" id="{A9A06171-8899-0B48-AA02-B7D085824A64}"/>
              </a:ext>
            </a:extLst>
          </p:cNvPr>
          <p:cNvPicPr>
            <a:picLocks noChangeAspect="1"/>
          </p:cNvPicPr>
          <p:nvPr/>
        </p:nvPicPr>
        <p:blipFill>
          <a:blip r:embed="rId4"/>
          <a:stretch>
            <a:fillRect/>
          </a:stretch>
        </p:blipFill>
        <p:spPr>
          <a:xfrm>
            <a:off x="5142491" y="6806233"/>
            <a:ext cx="983554" cy="1195912"/>
          </a:xfrm>
          <a:prstGeom prst="rect">
            <a:avLst/>
          </a:prstGeom>
        </p:spPr>
      </p:pic>
      <p:pic>
        <p:nvPicPr>
          <p:cNvPr id="11" name="図 10">
            <a:extLst>
              <a:ext uri="{FF2B5EF4-FFF2-40B4-BE49-F238E27FC236}">
                <a16:creationId xmlns:a16="http://schemas.microsoft.com/office/drawing/2014/main" id="{676E757C-40A2-993A-379C-4D93397F1AD4}"/>
              </a:ext>
            </a:extLst>
          </p:cNvPr>
          <p:cNvPicPr>
            <a:picLocks noChangeAspect="1"/>
          </p:cNvPicPr>
          <p:nvPr/>
        </p:nvPicPr>
        <p:blipFill>
          <a:blip r:embed="rId5"/>
          <a:stretch>
            <a:fillRect/>
          </a:stretch>
        </p:blipFill>
        <p:spPr>
          <a:xfrm>
            <a:off x="5142490" y="2581565"/>
            <a:ext cx="749961" cy="749961"/>
          </a:xfrm>
          <a:prstGeom prst="rect">
            <a:avLst/>
          </a:prstGeom>
        </p:spPr>
      </p:pic>
    </p:spTree>
    <p:extLst>
      <p:ext uri="{BB962C8B-B14F-4D97-AF65-F5344CB8AC3E}">
        <p14:creationId xmlns:p14="http://schemas.microsoft.com/office/powerpoint/2010/main" val="10763887"/>
      </p:ext>
    </p:extLst>
  </p:cSld>
  <p:clrMapOvr>
    <a:masterClrMapping/>
  </p:clrMapOvr>
</p:sld>
</file>

<file path=ppt/theme/theme1.xml><?xml version="1.0" encoding="utf-8"?>
<a:theme xmlns:a="http://schemas.openxmlformats.org/drawingml/2006/main" name="Office 2013 - 2022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062b8664-8df2-40aa-9fdb-2a6e8eb943be">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60FEB6091DBE0D4B9B11353ACDB85C85" ma:contentTypeVersion="14" ma:contentTypeDescription="新しいドキュメントを作成します。" ma:contentTypeScope="" ma:versionID="b186d07b73792b55cfba9588262fd6c7">
  <xsd:schema xmlns:xsd="http://www.w3.org/2001/XMLSchema" xmlns:xs="http://www.w3.org/2001/XMLSchema" xmlns:p="http://schemas.microsoft.com/office/2006/metadata/properties" xmlns:ns2="062b8664-8df2-40aa-9fdb-2a6e8eb943be" xmlns:ns3="019a18d3-2deb-4864-937b-cd19528d2751" targetNamespace="http://schemas.microsoft.com/office/2006/metadata/properties" ma:root="true" ma:fieldsID="299dac547bf6ae71c5bd74d444563671" ns2:_="" ns3:_="">
    <xsd:import namespace="062b8664-8df2-40aa-9fdb-2a6e8eb943be"/>
    <xsd:import namespace="019a18d3-2deb-4864-937b-cd19528d2751"/>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3:SharedWithUsers" minOccurs="0"/>
                <xsd:element ref="ns3:SharedWithDetails" minOccurs="0"/>
                <xsd:element ref="ns2:MediaServiceObjectDetectorVersions" minOccurs="0"/>
                <xsd:element ref="ns2:MediaServiceLocation"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2b8664-8df2-40aa-9fdb-2a6e8eb943b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画像タグ" ma:readOnly="false" ma:fieldId="{5cf76f15-5ced-4ddc-b409-7134ff3c332f}" ma:taxonomyMulti="true" ma:sspId="4b47bf68-0d70-4eb4-b344-fe6d0c10e36b" ma:termSetId="09814cd3-568e-fe90-9814-8d621ff8fb84" ma:anchorId="fba54fb3-c3e1-fe81-a776-ca4b69148c4d" ma:open="true" ma:isKeyword="false">
      <xsd:complexType>
        <xsd:sequence>
          <xsd:element ref="pc:Terms" minOccurs="0" maxOccurs="1"/>
        </xsd:sequence>
      </xsd:complex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dexed="true" ma:internalName="MediaServiceDateTaken"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MediaServiceLocation" ma:index="20" nillable="true" ma:displayName="Location" ma:indexed="true" ma:internalName="MediaServiceLocation"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19a18d3-2deb-4864-937b-cd19528d2751" elementFormDefault="qualified">
    <xsd:import namespace="http://schemas.microsoft.com/office/2006/documentManagement/types"/>
    <xsd:import namespace="http://schemas.microsoft.com/office/infopath/2007/PartnerControls"/>
    <xsd:element name="SharedWithUsers" ma:index="17"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共有相手の詳細情報"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08186C7-64ED-4DF0-AF95-38E6434C9E2F}">
  <ds:schemaRefs>
    <ds:schemaRef ds:uri="http://schemas.microsoft.com/office/2006/metadata/properties"/>
    <ds:schemaRef ds:uri="http://purl.org/dc/elements/1.1/"/>
    <ds:schemaRef ds:uri="019a18d3-2deb-4864-937b-cd19528d2751"/>
    <ds:schemaRef ds:uri="http://purl.org/dc/terms/"/>
    <ds:schemaRef ds:uri="http://schemas.microsoft.com/office/infopath/2007/PartnerControls"/>
    <ds:schemaRef ds:uri="http://schemas.microsoft.com/office/2006/documentManagement/types"/>
    <ds:schemaRef ds:uri="http://schemas.openxmlformats.org/package/2006/metadata/core-properties"/>
    <ds:schemaRef ds:uri="062b8664-8df2-40aa-9fdb-2a6e8eb943be"/>
    <ds:schemaRef ds:uri="http://www.w3.org/XML/1998/namespace"/>
    <ds:schemaRef ds:uri="http://purl.org/dc/dcmitype/"/>
  </ds:schemaRefs>
</ds:datastoreItem>
</file>

<file path=customXml/itemProps2.xml><?xml version="1.0" encoding="utf-8"?>
<ds:datastoreItem xmlns:ds="http://schemas.openxmlformats.org/officeDocument/2006/customXml" ds:itemID="{E122F7BF-599C-44B3-84D8-A75B9B8387F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2b8664-8df2-40aa-9fdb-2a6e8eb943be"/>
    <ds:schemaRef ds:uri="019a18d3-2deb-4864-937b-cd19528d275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2548317D-AC78-43B3-BF71-156E499B0C5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1192</TotalTime>
  <Words>345</Words>
  <Application>Microsoft Office PowerPoint</Application>
  <PresentationFormat>A4 210 x 297 mm</PresentationFormat>
  <Paragraphs>35</Paragraphs>
  <Slides>1</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BIZ UDPゴシック</vt:lpstr>
      <vt:lpstr>HG丸ｺﾞｼｯｸM-PRO</vt:lpstr>
      <vt:lpstr>Meiryo UI</vt:lpstr>
      <vt:lpstr>Arial</vt:lpstr>
      <vt:lpstr>Calibri</vt:lpstr>
      <vt:lpstr>Calibri Light</vt:lpstr>
      <vt:lpstr>Office 2013 - 2022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埼玉県経営者協会</dc:creator>
  <cp:lastModifiedBy>user10</cp:lastModifiedBy>
  <cp:revision>81</cp:revision>
  <cp:lastPrinted>2025-04-18T02:23:53Z</cp:lastPrinted>
  <dcterms:created xsi:type="dcterms:W3CDTF">2024-12-03T23:52:08Z</dcterms:created>
  <dcterms:modified xsi:type="dcterms:W3CDTF">2025-04-18T02:26:35Z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0x01010060FEB6091DBE0D4B9B11353ACDB85C85</vt:lpwstr>
  </property>
  <property fmtid="{D5CDD505-2E9C-101B-9397-08002B2CF9AE}" pid="3" name="MediaServiceImageTags">
    <vt:lpwstr/>
  </property>
</Properties>
</file>