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7559675" cy="106918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FEB2"/>
    <a:srgbClr val="09FFE8"/>
    <a:srgbClr val="0CFC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52" autoAdjust="0"/>
    <p:restoredTop sz="94660"/>
  </p:normalViewPr>
  <p:slideViewPr>
    <p:cSldViewPr snapToGrid="0">
      <p:cViewPr varScale="1">
        <p:scale>
          <a:sx n="74" d="100"/>
          <a:sy n="74" d="100"/>
        </p:scale>
        <p:origin x="28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A8670E-94A6-47F7-A795-33C6215A211D}" type="doc">
      <dgm:prSet loTypeId="urn:microsoft.com/office/officeart/2009/3/layout/IncreasingArrowsProcess" loCatId="process" qsTypeId="urn:microsoft.com/office/officeart/2005/8/quickstyle/simple5" qsCatId="simple" csTypeId="urn:microsoft.com/office/officeart/2005/8/colors/colorful5" csCatId="colorful" phldr="1"/>
      <dgm:spPr/>
      <dgm:t>
        <a:bodyPr/>
        <a:lstStyle/>
        <a:p>
          <a:endParaRPr kumimoji="1" lang="ja-JP" altLang="en-US"/>
        </a:p>
      </dgm:t>
    </dgm:pt>
    <dgm:pt modelId="{85C2F074-47F5-4A2B-A26B-58F474E11A07}">
      <dgm:prSet phldrT="[テキスト]" custT="1"/>
      <dgm:spPr/>
      <dgm:t>
        <a:bodyPr/>
        <a:lstStyle/>
        <a:p>
          <a:r>
            <a:rPr kumimoji="1" lang="ja-JP" altLang="en-US" sz="14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第１講・第２講「賃金と労働時間について」</a:t>
          </a:r>
        </a:p>
      </dgm:t>
    </dgm:pt>
    <dgm:pt modelId="{86AC438D-B6F6-49A4-863A-5AAC694726BC}" type="parTrans" cxnId="{D1A05E7F-D5A2-4D47-81C7-972F54F411FF}">
      <dgm:prSet/>
      <dgm:spPr/>
      <dgm:t>
        <a:bodyPr/>
        <a:lstStyle/>
        <a:p>
          <a:endParaRPr kumimoji="1" lang="ja-JP" altLang="en-US"/>
        </a:p>
      </dgm:t>
    </dgm:pt>
    <dgm:pt modelId="{A8F39FC1-F0C0-4839-84D7-51BDF6F2EF6E}" type="sibTrans" cxnId="{D1A05E7F-D5A2-4D47-81C7-972F54F411FF}">
      <dgm:prSet/>
      <dgm:spPr/>
      <dgm:t>
        <a:bodyPr/>
        <a:lstStyle/>
        <a:p>
          <a:endParaRPr kumimoji="1" lang="ja-JP" altLang="en-US"/>
        </a:p>
      </dgm:t>
    </dgm:pt>
    <dgm:pt modelId="{AE88466E-F4C6-49A2-BB6C-03BBEC1DFE66}">
      <dgm:prSet phldrT="[テキスト]" custT="1"/>
      <dgm:spPr/>
      <dgm:t>
        <a:bodyPr/>
        <a:lstStyle/>
        <a:p>
          <a:r>
            <a:rPr kumimoji="1" lang="ja-JP" altLang="en-US"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第１講　</a:t>
          </a:r>
          <a:r>
            <a:rPr kumimoji="1" lang="en-US" altLang="ja-JP"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6/4(</a:t>
          </a:r>
          <a:r>
            <a:rPr kumimoji="1" lang="ja-JP" altLang="en-US"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水</a:t>
          </a:r>
          <a:r>
            <a:rPr kumimoji="1" lang="en-US" altLang="ja-JP"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p>
        <a:p>
          <a:r>
            <a:rPr kumimoji="1" lang="ja-JP" altLang="en-US" sz="1600" dirty="0">
              <a:latin typeface="BIZ UDPゴシック" panose="020B0400000000000000" pitchFamily="50" charset="-128"/>
              <a:ea typeface="BIZ UDPゴシック" panose="020B0400000000000000" pitchFamily="50" charset="-128"/>
            </a:rPr>
            <a:t>賃金・労働時間に関わる基礎知識</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第２講　</a:t>
          </a:r>
          <a:r>
            <a:rPr kumimoji="1" lang="en-US" altLang="ja-JP"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6/11(</a:t>
          </a:r>
          <a:r>
            <a:rPr kumimoji="1" lang="ja-JP" altLang="en-US"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水</a:t>
          </a:r>
          <a:r>
            <a:rPr kumimoji="1" lang="en-US" altLang="ja-JP"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p>
        <a:p>
          <a:r>
            <a:rPr kumimoji="1" lang="ja-JP" altLang="en-US" sz="1200" dirty="0">
              <a:latin typeface="BIZ UDPゴシック" panose="020B0400000000000000" pitchFamily="50" charset="-128"/>
              <a:ea typeface="BIZ UDPゴシック" panose="020B0400000000000000" pitchFamily="50" charset="-128"/>
            </a:rPr>
            <a:t>時間外労働の規制と割増賃金</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同一労働同一賃金の考え方と判例</a:t>
          </a:r>
        </a:p>
      </dgm:t>
    </dgm:pt>
    <dgm:pt modelId="{D23FC10C-69DC-47D2-BE73-50AAC3CC6C29}" type="parTrans" cxnId="{CC63ADCF-D142-4050-92F5-B33106C307D0}">
      <dgm:prSet/>
      <dgm:spPr/>
      <dgm:t>
        <a:bodyPr/>
        <a:lstStyle/>
        <a:p>
          <a:endParaRPr kumimoji="1" lang="ja-JP" altLang="en-US"/>
        </a:p>
      </dgm:t>
    </dgm:pt>
    <dgm:pt modelId="{870EAB08-7C45-4658-BC65-17867DF8E502}" type="sibTrans" cxnId="{CC63ADCF-D142-4050-92F5-B33106C307D0}">
      <dgm:prSet/>
      <dgm:spPr/>
      <dgm:t>
        <a:bodyPr/>
        <a:lstStyle/>
        <a:p>
          <a:endParaRPr kumimoji="1" lang="ja-JP" altLang="en-US"/>
        </a:p>
      </dgm:t>
    </dgm:pt>
    <dgm:pt modelId="{28DA67C4-1110-4564-90E3-F22A0CB9FCCC}">
      <dgm:prSet phldrT="[テキスト]" custT="1"/>
      <dgm:spPr/>
      <dgm:t>
        <a:bodyPr/>
        <a:lstStyle/>
        <a:p>
          <a:r>
            <a:rPr kumimoji="1" lang="ja-JP" altLang="en-US" sz="14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第３講「労働法規に関するホットなテーマ」</a:t>
          </a:r>
        </a:p>
      </dgm:t>
    </dgm:pt>
    <dgm:pt modelId="{588E9D30-4687-4DB6-8FCF-10479DEA132A}" type="parTrans" cxnId="{965FF372-FF2F-4F7B-AACA-986D66F3C3A0}">
      <dgm:prSet/>
      <dgm:spPr/>
      <dgm:t>
        <a:bodyPr/>
        <a:lstStyle/>
        <a:p>
          <a:endParaRPr kumimoji="1" lang="ja-JP" altLang="en-US"/>
        </a:p>
      </dgm:t>
    </dgm:pt>
    <dgm:pt modelId="{24024481-869D-4F32-834A-23CC2DC5C322}" type="sibTrans" cxnId="{965FF372-FF2F-4F7B-AACA-986D66F3C3A0}">
      <dgm:prSet/>
      <dgm:spPr/>
      <dgm:t>
        <a:bodyPr/>
        <a:lstStyle/>
        <a:p>
          <a:endParaRPr kumimoji="1" lang="ja-JP" altLang="en-US"/>
        </a:p>
      </dgm:t>
    </dgm:pt>
    <dgm:pt modelId="{71EB618B-07D9-49DD-AC3C-36188DF9A7E5}">
      <dgm:prSet phldrT="[テキスト]" custT="1"/>
      <dgm:spPr/>
      <dgm:t>
        <a:bodyPr/>
        <a:lstStyle/>
        <a:p>
          <a:r>
            <a:rPr kumimoji="1" lang="ja-JP" altLang="en-US"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第３講　</a:t>
          </a:r>
          <a:r>
            <a:rPr kumimoji="1" lang="en-US" altLang="ja-JP"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6/18</a:t>
          </a:r>
          <a:r>
            <a:rPr kumimoji="1" lang="ja-JP" altLang="en-US"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（水</a:t>
          </a:r>
          <a:r>
            <a:rPr kumimoji="1" lang="en-US" altLang="ja-JP"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p>
        <a:p>
          <a:r>
            <a:rPr kumimoji="1" lang="ja-JP" altLang="en-US" sz="1600" dirty="0">
              <a:latin typeface="BIZ UDPゴシック" panose="020B0400000000000000" pitchFamily="50" charset="-128"/>
              <a:ea typeface="BIZ UDPゴシック" panose="020B0400000000000000" pitchFamily="50" charset="-128"/>
            </a:rPr>
            <a:t>各種ハラスメント</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❖セクハラ、マタハラ</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❖パワハラ</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❖カスタマーハラスメント</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の構想</a:t>
          </a:r>
          <a:endParaRPr kumimoji="1" lang="en-US" altLang="ja-JP" sz="1400" dirty="0">
            <a:latin typeface="BIZ UDPゴシック" panose="020B0400000000000000" pitchFamily="50" charset="-128"/>
            <a:ea typeface="BIZ UDPゴシック" panose="020B0400000000000000" pitchFamily="50" charset="-128"/>
          </a:endParaRPr>
        </a:p>
      </dgm:t>
    </dgm:pt>
    <dgm:pt modelId="{47D611D4-7D88-4446-BAC4-53B9332EF82E}" type="parTrans" cxnId="{A8CB1076-99F1-4105-A93D-45C62F97A2AD}">
      <dgm:prSet/>
      <dgm:spPr/>
      <dgm:t>
        <a:bodyPr/>
        <a:lstStyle/>
        <a:p>
          <a:endParaRPr kumimoji="1" lang="ja-JP" altLang="en-US"/>
        </a:p>
      </dgm:t>
    </dgm:pt>
    <dgm:pt modelId="{DDE627FD-E4E3-44D6-A3F6-1C702B324DEC}" type="sibTrans" cxnId="{A8CB1076-99F1-4105-A93D-45C62F97A2AD}">
      <dgm:prSet/>
      <dgm:spPr/>
      <dgm:t>
        <a:bodyPr/>
        <a:lstStyle/>
        <a:p>
          <a:endParaRPr kumimoji="1" lang="ja-JP" altLang="en-US"/>
        </a:p>
      </dgm:t>
    </dgm:pt>
    <dgm:pt modelId="{F5B9ADE4-1A6A-48A2-884E-14107E638C9D}">
      <dgm:prSet phldrT="[テキスト]" custT="1"/>
      <dgm:spPr/>
      <dgm:t>
        <a:bodyPr/>
        <a:lstStyle/>
        <a:p>
          <a:r>
            <a:rPr kumimoji="1" lang="ja-JP" altLang="en-US" sz="14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第４講「労働判例解説」</a:t>
          </a:r>
        </a:p>
      </dgm:t>
    </dgm:pt>
    <dgm:pt modelId="{D20D2256-6B20-4332-B345-BBC0CBE20235}" type="parTrans" cxnId="{563ADA65-99E8-4D08-992B-4D04D0846828}">
      <dgm:prSet/>
      <dgm:spPr/>
      <dgm:t>
        <a:bodyPr/>
        <a:lstStyle/>
        <a:p>
          <a:endParaRPr kumimoji="1" lang="ja-JP" altLang="en-US"/>
        </a:p>
      </dgm:t>
    </dgm:pt>
    <dgm:pt modelId="{1BAB394C-A488-4E17-B211-668E6CF674E4}" type="sibTrans" cxnId="{563ADA65-99E8-4D08-992B-4D04D0846828}">
      <dgm:prSet/>
      <dgm:spPr/>
      <dgm:t>
        <a:bodyPr/>
        <a:lstStyle/>
        <a:p>
          <a:endParaRPr kumimoji="1" lang="ja-JP" altLang="en-US"/>
        </a:p>
      </dgm:t>
    </dgm:pt>
    <dgm:pt modelId="{D0A92864-A6C5-4D4F-BF3B-9385E7781393}">
      <dgm:prSet phldrT="[テキスト]" custT="1"/>
      <dgm:spPr/>
      <dgm:t>
        <a:bodyPr/>
        <a:lstStyle/>
        <a:p>
          <a:r>
            <a:rPr kumimoji="1" lang="ja-JP" altLang="en-US"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第４講　</a:t>
          </a:r>
          <a:r>
            <a:rPr kumimoji="1" lang="en-US" altLang="ja-JP"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6/25(</a:t>
          </a:r>
          <a:r>
            <a:rPr kumimoji="1" lang="ja-JP" altLang="en-US"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水</a:t>
          </a:r>
          <a:r>
            <a:rPr kumimoji="1" lang="en-US" altLang="ja-JP" sz="1600" b="1" i="1" u="sng"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p>
        <a:p>
          <a:r>
            <a:rPr kumimoji="1" lang="ja-JP" altLang="en-US" sz="1600" dirty="0">
              <a:latin typeface="BIZ UDPゴシック" panose="020B0400000000000000" pitchFamily="50" charset="-128"/>
              <a:ea typeface="BIZ UDPゴシック" panose="020B0400000000000000" pitchFamily="50" charset="-128"/>
            </a:rPr>
            <a:t>労働判例解説</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採用から退職までに関する判例の中から、“知っておくべき”</a:t>
          </a:r>
          <a:r>
            <a:rPr kumimoji="1" lang="en-US" altLang="ja-JP" sz="1400" dirty="0">
              <a:latin typeface="BIZ UDPゴシック" panose="020B0400000000000000" pitchFamily="50" charset="-128"/>
              <a:ea typeface="BIZ UDPゴシック" panose="020B0400000000000000" pitchFamily="50" charset="-128"/>
            </a:rPr>
            <a:t>12</a:t>
          </a:r>
          <a:r>
            <a:rPr kumimoji="1" lang="ja-JP" altLang="en-US" sz="1400" dirty="0">
              <a:latin typeface="BIZ UDPゴシック" panose="020B0400000000000000" pitchFamily="50" charset="-128"/>
              <a:ea typeface="BIZ UDPゴシック" panose="020B0400000000000000" pitchFamily="50" charset="-128"/>
            </a:rPr>
            <a:t>～</a:t>
          </a:r>
          <a:r>
            <a:rPr kumimoji="1" lang="en-US" altLang="ja-JP" sz="1400" dirty="0">
              <a:latin typeface="BIZ UDPゴシック" panose="020B0400000000000000" pitchFamily="50" charset="-128"/>
              <a:ea typeface="BIZ UDPゴシック" panose="020B0400000000000000" pitchFamily="50" charset="-128"/>
            </a:rPr>
            <a:t>15</a:t>
          </a:r>
          <a:r>
            <a:rPr kumimoji="1" lang="ja-JP" altLang="en-US" sz="1400" dirty="0">
              <a:latin typeface="BIZ UDPゴシック" panose="020B0400000000000000" pitchFamily="50" charset="-128"/>
              <a:ea typeface="BIZ UDPゴシック" panose="020B0400000000000000" pitchFamily="50" charset="-128"/>
            </a:rPr>
            <a:t>程度の判例を厳選し、解説</a:t>
          </a:r>
          <a:endParaRPr kumimoji="1" lang="en-US" altLang="ja-JP" sz="1400" dirty="0">
            <a:latin typeface="BIZ UDPゴシック" panose="020B0400000000000000" pitchFamily="50" charset="-128"/>
            <a:ea typeface="BIZ UDPゴシック" panose="020B0400000000000000" pitchFamily="50" charset="-128"/>
          </a:endParaRPr>
        </a:p>
        <a:p>
          <a:endParaRPr kumimoji="1" lang="ja-JP" altLang="en-US" sz="1600" dirty="0">
            <a:latin typeface="BIZ UDPゴシック" panose="020B0400000000000000" pitchFamily="50" charset="-128"/>
            <a:ea typeface="BIZ UDPゴシック" panose="020B0400000000000000" pitchFamily="50" charset="-128"/>
          </a:endParaRPr>
        </a:p>
      </dgm:t>
    </dgm:pt>
    <dgm:pt modelId="{7D2C6042-CD48-4737-B070-663637B5A74E}" type="parTrans" cxnId="{DB3E5596-D6E1-441E-BF1C-6188F4441A6A}">
      <dgm:prSet/>
      <dgm:spPr/>
      <dgm:t>
        <a:bodyPr/>
        <a:lstStyle/>
        <a:p>
          <a:endParaRPr kumimoji="1" lang="ja-JP" altLang="en-US"/>
        </a:p>
      </dgm:t>
    </dgm:pt>
    <dgm:pt modelId="{51B1E761-C9EB-496D-96D9-ADABB22B64B1}" type="sibTrans" cxnId="{DB3E5596-D6E1-441E-BF1C-6188F4441A6A}">
      <dgm:prSet/>
      <dgm:spPr/>
      <dgm:t>
        <a:bodyPr/>
        <a:lstStyle/>
        <a:p>
          <a:endParaRPr kumimoji="1" lang="ja-JP" altLang="en-US"/>
        </a:p>
      </dgm:t>
    </dgm:pt>
    <dgm:pt modelId="{6C8665AB-8E2B-4119-B16F-3A130E2CA5A4}" type="pres">
      <dgm:prSet presAssocID="{31A8670E-94A6-47F7-A795-33C6215A211D}" presName="Name0" presStyleCnt="0">
        <dgm:presLayoutVars>
          <dgm:chMax val="5"/>
          <dgm:chPref val="5"/>
          <dgm:dir/>
          <dgm:animLvl val="lvl"/>
        </dgm:presLayoutVars>
      </dgm:prSet>
      <dgm:spPr/>
    </dgm:pt>
    <dgm:pt modelId="{5B8674CE-1656-4492-83B7-B0AB548AFCEB}" type="pres">
      <dgm:prSet presAssocID="{85C2F074-47F5-4A2B-A26B-58F474E11A07}" presName="parentText1" presStyleLbl="node1" presStyleIdx="0" presStyleCnt="3">
        <dgm:presLayoutVars>
          <dgm:chMax/>
          <dgm:chPref val="3"/>
          <dgm:bulletEnabled val="1"/>
        </dgm:presLayoutVars>
      </dgm:prSet>
      <dgm:spPr/>
    </dgm:pt>
    <dgm:pt modelId="{CD1D0D16-DAB5-4231-A9C7-76D20176102C}" type="pres">
      <dgm:prSet presAssocID="{85C2F074-47F5-4A2B-A26B-58F474E11A07}" presName="childText1" presStyleLbl="solidAlignAcc1" presStyleIdx="0" presStyleCnt="3">
        <dgm:presLayoutVars>
          <dgm:chMax val="0"/>
          <dgm:chPref val="0"/>
          <dgm:bulletEnabled val="1"/>
        </dgm:presLayoutVars>
      </dgm:prSet>
      <dgm:spPr/>
    </dgm:pt>
    <dgm:pt modelId="{D1DE43FC-6FB1-4C71-A0D9-9463EBB08A89}" type="pres">
      <dgm:prSet presAssocID="{28DA67C4-1110-4564-90E3-F22A0CB9FCCC}" presName="parentText2" presStyleLbl="node1" presStyleIdx="1" presStyleCnt="3">
        <dgm:presLayoutVars>
          <dgm:chMax/>
          <dgm:chPref val="3"/>
          <dgm:bulletEnabled val="1"/>
        </dgm:presLayoutVars>
      </dgm:prSet>
      <dgm:spPr/>
    </dgm:pt>
    <dgm:pt modelId="{4AAA64E5-D6B2-405B-A7F1-39F2FD3F2142}" type="pres">
      <dgm:prSet presAssocID="{28DA67C4-1110-4564-90E3-F22A0CB9FCCC}" presName="childText2" presStyleLbl="solidAlignAcc1" presStyleIdx="1" presStyleCnt="3" custScaleY="96782">
        <dgm:presLayoutVars>
          <dgm:chMax val="0"/>
          <dgm:chPref val="0"/>
          <dgm:bulletEnabled val="1"/>
        </dgm:presLayoutVars>
      </dgm:prSet>
      <dgm:spPr/>
    </dgm:pt>
    <dgm:pt modelId="{8C7C21F8-F2E6-4EB1-A1F2-DA209AD4B77F}" type="pres">
      <dgm:prSet presAssocID="{F5B9ADE4-1A6A-48A2-884E-14107E638C9D}" presName="parentText3" presStyleLbl="node1" presStyleIdx="2" presStyleCnt="3">
        <dgm:presLayoutVars>
          <dgm:chMax/>
          <dgm:chPref val="3"/>
          <dgm:bulletEnabled val="1"/>
        </dgm:presLayoutVars>
      </dgm:prSet>
      <dgm:spPr/>
    </dgm:pt>
    <dgm:pt modelId="{3450B31B-1CF9-46FF-97BA-FB0B3724D366}" type="pres">
      <dgm:prSet presAssocID="{F5B9ADE4-1A6A-48A2-884E-14107E638C9D}" presName="childText3" presStyleLbl="solidAlignAcc1" presStyleIdx="2" presStyleCnt="3" custLinFactNeighborY="676">
        <dgm:presLayoutVars>
          <dgm:chMax val="0"/>
          <dgm:chPref val="0"/>
          <dgm:bulletEnabled val="1"/>
        </dgm:presLayoutVars>
      </dgm:prSet>
      <dgm:spPr/>
    </dgm:pt>
  </dgm:ptLst>
  <dgm:cxnLst>
    <dgm:cxn modelId="{F425A303-293D-456E-8157-0C62E1267574}" type="presOf" srcId="{AE88466E-F4C6-49A2-BB6C-03BBEC1DFE66}" destId="{CD1D0D16-DAB5-4231-A9C7-76D20176102C}" srcOrd="0" destOrd="0" presId="urn:microsoft.com/office/officeart/2009/3/layout/IncreasingArrowsProcess"/>
    <dgm:cxn modelId="{CDA93E09-1974-4505-B746-848E7C1F745A}" type="presOf" srcId="{85C2F074-47F5-4A2B-A26B-58F474E11A07}" destId="{5B8674CE-1656-4492-83B7-B0AB548AFCEB}" srcOrd="0" destOrd="0" presId="urn:microsoft.com/office/officeart/2009/3/layout/IncreasingArrowsProcess"/>
    <dgm:cxn modelId="{8ECC7F0B-747D-4730-9B11-97504D63C287}" type="presOf" srcId="{D0A92864-A6C5-4D4F-BF3B-9385E7781393}" destId="{3450B31B-1CF9-46FF-97BA-FB0B3724D366}" srcOrd="0" destOrd="0" presId="urn:microsoft.com/office/officeart/2009/3/layout/IncreasingArrowsProcess"/>
    <dgm:cxn modelId="{3118722D-1636-497A-9DAF-90C71E6E77C7}" type="presOf" srcId="{71EB618B-07D9-49DD-AC3C-36188DF9A7E5}" destId="{4AAA64E5-D6B2-405B-A7F1-39F2FD3F2142}" srcOrd="0" destOrd="0" presId="urn:microsoft.com/office/officeart/2009/3/layout/IncreasingArrowsProcess"/>
    <dgm:cxn modelId="{563ADA65-99E8-4D08-992B-4D04D0846828}" srcId="{31A8670E-94A6-47F7-A795-33C6215A211D}" destId="{F5B9ADE4-1A6A-48A2-884E-14107E638C9D}" srcOrd="2" destOrd="0" parTransId="{D20D2256-6B20-4332-B345-BBC0CBE20235}" sibTransId="{1BAB394C-A488-4E17-B211-668E6CF674E4}"/>
    <dgm:cxn modelId="{965FF372-FF2F-4F7B-AACA-986D66F3C3A0}" srcId="{31A8670E-94A6-47F7-A795-33C6215A211D}" destId="{28DA67C4-1110-4564-90E3-F22A0CB9FCCC}" srcOrd="1" destOrd="0" parTransId="{588E9D30-4687-4DB6-8FCF-10479DEA132A}" sibTransId="{24024481-869D-4F32-834A-23CC2DC5C322}"/>
    <dgm:cxn modelId="{A8CB1076-99F1-4105-A93D-45C62F97A2AD}" srcId="{28DA67C4-1110-4564-90E3-F22A0CB9FCCC}" destId="{71EB618B-07D9-49DD-AC3C-36188DF9A7E5}" srcOrd="0" destOrd="0" parTransId="{47D611D4-7D88-4446-BAC4-53B9332EF82E}" sibTransId="{DDE627FD-E4E3-44D6-A3F6-1C702B324DEC}"/>
    <dgm:cxn modelId="{D1A05E7F-D5A2-4D47-81C7-972F54F411FF}" srcId="{31A8670E-94A6-47F7-A795-33C6215A211D}" destId="{85C2F074-47F5-4A2B-A26B-58F474E11A07}" srcOrd="0" destOrd="0" parTransId="{86AC438D-B6F6-49A4-863A-5AAC694726BC}" sibTransId="{A8F39FC1-F0C0-4839-84D7-51BDF6F2EF6E}"/>
    <dgm:cxn modelId="{DB3E5596-D6E1-441E-BF1C-6188F4441A6A}" srcId="{F5B9ADE4-1A6A-48A2-884E-14107E638C9D}" destId="{D0A92864-A6C5-4D4F-BF3B-9385E7781393}" srcOrd="0" destOrd="0" parTransId="{7D2C6042-CD48-4737-B070-663637B5A74E}" sibTransId="{51B1E761-C9EB-496D-96D9-ADABB22B64B1}"/>
    <dgm:cxn modelId="{1ECDDBCD-1B20-43D0-BD7F-FF1B91D28ED8}" type="presOf" srcId="{31A8670E-94A6-47F7-A795-33C6215A211D}" destId="{6C8665AB-8E2B-4119-B16F-3A130E2CA5A4}" srcOrd="0" destOrd="0" presId="urn:microsoft.com/office/officeart/2009/3/layout/IncreasingArrowsProcess"/>
    <dgm:cxn modelId="{CC63ADCF-D142-4050-92F5-B33106C307D0}" srcId="{85C2F074-47F5-4A2B-A26B-58F474E11A07}" destId="{AE88466E-F4C6-49A2-BB6C-03BBEC1DFE66}" srcOrd="0" destOrd="0" parTransId="{D23FC10C-69DC-47D2-BE73-50AAC3CC6C29}" sibTransId="{870EAB08-7C45-4658-BC65-17867DF8E502}"/>
    <dgm:cxn modelId="{946E52D1-D266-45AD-9F8B-FFC0343F717A}" type="presOf" srcId="{F5B9ADE4-1A6A-48A2-884E-14107E638C9D}" destId="{8C7C21F8-F2E6-4EB1-A1F2-DA209AD4B77F}" srcOrd="0" destOrd="0" presId="urn:microsoft.com/office/officeart/2009/3/layout/IncreasingArrowsProcess"/>
    <dgm:cxn modelId="{0E5B43F1-858A-4C6E-8B76-5EE4E9435F22}" type="presOf" srcId="{28DA67C4-1110-4564-90E3-F22A0CB9FCCC}" destId="{D1DE43FC-6FB1-4C71-A0D9-9463EBB08A89}" srcOrd="0" destOrd="0" presId="urn:microsoft.com/office/officeart/2009/3/layout/IncreasingArrowsProcess"/>
    <dgm:cxn modelId="{4FEC5019-EFDD-4BEF-9790-802F97E75D2B}" type="presParOf" srcId="{6C8665AB-8E2B-4119-B16F-3A130E2CA5A4}" destId="{5B8674CE-1656-4492-83B7-B0AB548AFCEB}" srcOrd="0" destOrd="0" presId="urn:microsoft.com/office/officeart/2009/3/layout/IncreasingArrowsProcess"/>
    <dgm:cxn modelId="{5EF2F4B8-6C36-40CF-A1FB-3F29166D5788}" type="presParOf" srcId="{6C8665AB-8E2B-4119-B16F-3A130E2CA5A4}" destId="{CD1D0D16-DAB5-4231-A9C7-76D20176102C}" srcOrd="1" destOrd="0" presId="urn:microsoft.com/office/officeart/2009/3/layout/IncreasingArrowsProcess"/>
    <dgm:cxn modelId="{E0C5E0C6-DDD0-4D6A-B536-BDE4C217CDE3}" type="presParOf" srcId="{6C8665AB-8E2B-4119-B16F-3A130E2CA5A4}" destId="{D1DE43FC-6FB1-4C71-A0D9-9463EBB08A89}" srcOrd="2" destOrd="0" presId="urn:microsoft.com/office/officeart/2009/3/layout/IncreasingArrowsProcess"/>
    <dgm:cxn modelId="{1BD333E7-0C82-46F8-9C5C-603FF5CC71FB}" type="presParOf" srcId="{6C8665AB-8E2B-4119-B16F-3A130E2CA5A4}" destId="{4AAA64E5-D6B2-405B-A7F1-39F2FD3F2142}" srcOrd="3" destOrd="0" presId="urn:microsoft.com/office/officeart/2009/3/layout/IncreasingArrowsProcess"/>
    <dgm:cxn modelId="{7BB3F572-A2D4-4594-AE7A-80286BD352F3}" type="presParOf" srcId="{6C8665AB-8E2B-4119-B16F-3A130E2CA5A4}" destId="{8C7C21F8-F2E6-4EB1-A1F2-DA209AD4B77F}" srcOrd="4" destOrd="0" presId="urn:microsoft.com/office/officeart/2009/3/layout/IncreasingArrowsProcess"/>
    <dgm:cxn modelId="{C3D85A43-845B-44A5-8010-EA0E64383FBD}" type="presParOf" srcId="{6C8665AB-8E2B-4119-B16F-3A130E2CA5A4}" destId="{3450B31B-1CF9-46FF-97BA-FB0B3724D366}"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8674CE-1656-4492-83B7-B0AB548AFCEB}">
      <dsp:nvSpPr>
        <dsp:cNvPr id="0" name=""/>
        <dsp:cNvSpPr/>
      </dsp:nvSpPr>
      <dsp:spPr>
        <a:xfrm>
          <a:off x="19866" y="128276"/>
          <a:ext cx="6850464" cy="997688"/>
        </a:xfrm>
        <a:prstGeom prst="rightArrow">
          <a:avLst>
            <a:gd name="adj1" fmla="val 50000"/>
            <a:gd name="adj2" fmla="val 5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254000" bIns="158383" numCol="1" spcCol="1270" anchor="ctr" anchorCtr="0">
          <a:noAutofit/>
        </a:bodyPr>
        <a:lstStyle/>
        <a:p>
          <a:pPr marL="0" lvl="0" indent="0" algn="l" defTabSz="622300">
            <a:lnSpc>
              <a:spcPct val="90000"/>
            </a:lnSpc>
            <a:spcBef>
              <a:spcPct val="0"/>
            </a:spcBef>
            <a:spcAft>
              <a:spcPct val="35000"/>
            </a:spcAft>
            <a:buNone/>
          </a:pPr>
          <a:r>
            <a:rPr kumimoji="1" lang="ja-JP" altLang="en-US" sz="1400" b="1" kern="1200"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第１講・第２講「賃金と労働時間について」</a:t>
          </a:r>
        </a:p>
      </dsp:txBody>
      <dsp:txXfrm>
        <a:off x="19866" y="377698"/>
        <a:ext cx="6601042" cy="498844"/>
      </dsp:txXfrm>
    </dsp:sp>
    <dsp:sp modelId="{CD1D0D16-DAB5-4231-A9C7-76D20176102C}">
      <dsp:nvSpPr>
        <dsp:cNvPr id="0" name=""/>
        <dsp:cNvSpPr/>
      </dsp:nvSpPr>
      <dsp:spPr>
        <a:xfrm>
          <a:off x="19866" y="897638"/>
          <a:ext cx="2109943" cy="1921915"/>
        </a:xfrm>
        <a:prstGeom prst="rect">
          <a:avLst/>
        </a:prstGeom>
        <a:solidFill>
          <a:schemeClr val="lt1">
            <a:hueOff val="0"/>
            <a:satOff val="0"/>
            <a:lumOff val="0"/>
            <a:alphaOff val="0"/>
          </a:schemeClr>
        </a:solidFill>
        <a:ln w="6350" cap="flat" cmpd="sng" algn="ctr">
          <a:solidFill>
            <a:schemeClr val="accent5">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1">
          <a:scrgbClr r="0" g="0" b="0"/>
        </a:fillRef>
        <a:effectRef idx="3">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kumimoji="1" lang="ja-JP" altLang="en-US"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第１講　</a:t>
          </a:r>
          <a:r>
            <a:rPr kumimoji="1" lang="en-US" altLang="ja-JP"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6/4(</a:t>
          </a:r>
          <a:r>
            <a:rPr kumimoji="1" lang="ja-JP" altLang="en-US"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水</a:t>
          </a:r>
          <a:r>
            <a:rPr kumimoji="1" lang="en-US" altLang="ja-JP"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p>
        <a:p>
          <a:pPr marL="0" lvl="0" indent="0" algn="l" defTabSz="711200">
            <a:lnSpc>
              <a:spcPct val="90000"/>
            </a:lnSpc>
            <a:spcBef>
              <a:spcPct val="0"/>
            </a:spcBef>
            <a:spcAft>
              <a:spcPct val="35000"/>
            </a:spcAft>
            <a:buNone/>
          </a:pPr>
          <a:r>
            <a:rPr kumimoji="1" lang="ja-JP" altLang="en-US" sz="1600" kern="1200" dirty="0">
              <a:latin typeface="BIZ UDPゴシック" panose="020B0400000000000000" pitchFamily="50" charset="-128"/>
              <a:ea typeface="BIZ UDPゴシック" panose="020B0400000000000000" pitchFamily="50" charset="-128"/>
            </a:rPr>
            <a:t>賃金・労働時間に関わる基礎知識</a:t>
          </a:r>
          <a:endParaRPr kumimoji="1" lang="en-US" altLang="ja-JP" sz="1600" kern="1200" dirty="0">
            <a:latin typeface="BIZ UDPゴシック" panose="020B0400000000000000" pitchFamily="50" charset="-128"/>
            <a:ea typeface="BIZ UDPゴシック" panose="020B0400000000000000" pitchFamily="50" charset="-128"/>
          </a:endParaRPr>
        </a:p>
        <a:p>
          <a:pPr marL="0" lvl="0" indent="0" algn="l" defTabSz="711200">
            <a:lnSpc>
              <a:spcPct val="90000"/>
            </a:lnSpc>
            <a:spcBef>
              <a:spcPct val="0"/>
            </a:spcBef>
            <a:spcAft>
              <a:spcPct val="35000"/>
            </a:spcAft>
            <a:buNone/>
          </a:pPr>
          <a:r>
            <a:rPr kumimoji="1" lang="ja-JP" altLang="en-US"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第２講　</a:t>
          </a:r>
          <a:r>
            <a:rPr kumimoji="1" lang="en-US" altLang="ja-JP"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6/11(</a:t>
          </a:r>
          <a:r>
            <a:rPr kumimoji="1" lang="ja-JP" altLang="en-US"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水</a:t>
          </a:r>
          <a:r>
            <a:rPr kumimoji="1" lang="en-US" altLang="ja-JP"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p>
        <a:p>
          <a:pPr marL="0" lvl="0" indent="0" algn="l" defTabSz="711200">
            <a:lnSpc>
              <a:spcPct val="90000"/>
            </a:lnSpc>
            <a:spcBef>
              <a:spcPct val="0"/>
            </a:spcBef>
            <a:spcAft>
              <a:spcPct val="35000"/>
            </a:spcAft>
            <a:buNone/>
          </a:pPr>
          <a:r>
            <a:rPr kumimoji="1" lang="ja-JP" altLang="en-US" sz="1200" kern="1200" dirty="0">
              <a:latin typeface="BIZ UDPゴシック" panose="020B0400000000000000" pitchFamily="50" charset="-128"/>
              <a:ea typeface="BIZ UDPゴシック" panose="020B0400000000000000" pitchFamily="50" charset="-128"/>
            </a:rPr>
            <a:t>時間外労働の規制と割増賃金</a:t>
          </a:r>
          <a:endParaRPr kumimoji="1" lang="en-US" altLang="ja-JP" sz="1200" kern="1200" dirty="0">
            <a:latin typeface="BIZ UDPゴシック" panose="020B0400000000000000" pitchFamily="50" charset="-128"/>
            <a:ea typeface="BIZ UDPゴシック" panose="020B0400000000000000" pitchFamily="50" charset="-128"/>
          </a:endParaRPr>
        </a:p>
        <a:p>
          <a:pPr marL="0" lvl="0" indent="0" algn="l" defTabSz="711200">
            <a:lnSpc>
              <a:spcPct val="90000"/>
            </a:lnSpc>
            <a:spcBef>
              <a:spcPct val="0"/>
            </a:spcBef>
            <a:spcAft>
              <a:spcPct val="35000"/>
            </a:spcAft>
            <a:buNone/>
          </a:pPr>
          <a:r>
            <a:rPr kumimoji="1" lang="ja-JP" altLang="en-US" sz="1200" kern="1200" dirty="0">
              <a:latin typeface="BIZ UDPゴシック" panose="020B0400000000000000" pitchFamily="50" charset="-128"/>
              <a:ea typeface="BIZ UDPゴシック" panose="020B0400000000000000" pitchFamily="50" charset="-128"/>
            </a:rPr>
            <a:t>同一労働同一賃金の考え方と判例</a:t>
          </a:r>
        </a:p>
      </dsp:txBody>
      <dsp:txXfrm>
        <a:off x="19866" y="897638"/>
        <a:ext cx="2109943" cy="1921915"/>
      </dsp:txXfrm>
    </dsp:sp>
    <dsp:sp modelId="{D1DE43FC-6FB1-4C71-A0D9-9463EBB08A89}">
      <dsp:nvSpPr>
        <dsp:cNvPr id="0" name=""/>
        <dsp:cNvSpPr/>
      </dsp:nvSpPr>
      <dsp:spPr>
        <a:xfrm>
          <a:off x="2129809" y="460839"/>
          <a:ext cx="4740521" cy="997688"/>
        </a:xfrm>
        <a:prstGeom prst="rightArrow">
          <a:avLst>
            <a:gd name="adj1" fmla="val 50000"/>
            <a:gd name="adj2" fmla="val 50000"/>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254000" bIns="158383" numCol="1" spcCol="1270" anchor="ctr" anchorCtr="0">
          <a:noAutofit/>
        </a:bodyPr>
        <a:lstStyle/>
        <a:p>
          <a:pPr marL="0" lvl="0" indent="0" algn="l" defTabSz="622300">
            <a:lnSpc>
              <a:spcPct val="90000"/>
            </a:lnSpc>
            <a:spcBef>
              <a:spcPct val="0"/>
            </a:spcBef>
            <a:spcAft>
              <a:spcPct val="35000"/>
            </a:spcAft>
            <a:buNone/>
          </a:pPr>
          <a:r>
            <a:rPr kumimoji="1" lang="ja-JP" altLang="en-US" sz="1400" b="1"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第３講「労働法規に関するホットなテーマ」</a:t>
          </a:r>
        </a:p>
      </dsp:txBody>
      <dsp:txXfrm>
        <a:off x="2129809" y="710261"/>
        <a:ext cx="4491099" cy="498844"/>
      </dsp:txXfrm>
    </dsp:sp>
    <dsp:sp modelId="{4AAA64E5-D6B2-405B-A7F1-39F2FD3F2142}">
      <dsp:nvSpPr>
        <dsp:cNvPr id="0" name=""/>
        <dsp:cNvSpPr/>
      </dsp:nvSpPr>
      <dsp:spPr>
        <a:xfrm>
          <a:off x="2129809" y="1261124"/>
          <a:ext cx="2109943" cy="1860068"/>
        </a:xfrm>
        <a:prstGeom prst="rect">
          <a:avLst/>
        </a:prstGeom>
        <a:solidFill>
          <a:schemeClr val="lt1">
            <a:hueOff val="0"/>
            <a:satOff val="0"/>
            <a:lumOff val="0"/>
            <a:alphaOff val="0"/>
          </a:schemeClr>
        </a:solidFill>
        <a:ln w="6350" cap="flat" cmpd="sng" algn="ctr">
          <a:solidFill>
            <a:schemeClr val="accent5">
              <a:hueOff val="-3379271"/>
              <a:satOff val="-8710"/>
              <a:lumOff val="-5883"/>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1">
          <a:scrgbClr r="0" g="0" b="0"/>
        </a:fillRef>
        <a:effectRef idx="3">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kumimoji="1" lang="ja-JP" altLang="en-US"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第３講　</a:t>
          </a:r>
          <a:r>
            <a:rPr kumimoji="1" lang="en-US" altLang="ja-JP"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6/18</a:t>
          </a:r>
          <a:r>
            <a:rPr kumimoji="1" lang="ja-JP" altLang="en-US"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（水</a:t>
          </a:r>
          <a:r>
            <a:rPr kumimoji="1" lang="en-US" altLang="ja-JP"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p>
        <a:p>
          <a:pPr marL="0" lvl="0" indent="0" algn="l" defTabSz="711200">
            <a:lnSpc>
              <a:spcPct val="90000"/>
            </a:lnSpc>
            <a:spcBef>
              <a:spcPct val="0"/>
            </a:spcBef>
            <a:spcAft>
              <a:spcPct val="35000"/>
            </a:spcAft>
            <a:buNone/>
          </a:pPr>
          <a:r>
            <a:rPr kumimoji="1" lang="ja-JP" altLang="en-US" sz="1600" kern="1200" dirty="0">
              <a:latin typeface="BIZ UDPゴシック" panose="020B0400000000000000" pitchFamily="50" charset="-128"/>
              <a:ea typeface="BIZ UDPゴシック" panose="020B0400000000000000" pitchFamily="50" charset="-128"/>
            </a:rPr>
            <a:t>各種ハラスメント</a:t>
          </a:r>
          <a:endParaRPr kumimoji="1" lang="en-US" altLang="ja-JP" sz="1600" kern="1200" dirty="0">
            <a:latin typeface="BIZ UDPゴシック" panose="020B0400000000000000" pitchFamily="50" charset="-128"/>
            <a:ea typeface="BIZ UDPゴシック" panose="020B0400000000000000" pitchFamily="50" charset="-128"/>
          </a:endParaRPr>
        </a:p>
        <a:p>
          <a:pPr marL="0" lvl="0" indent="0" algn="l" defTabSz="711200">
            <a:lnSpc>
              <a:spcPct val="90000"/>
            </a:lnSpc>
            <a:spcBef>
              <a:spcPct val="0"/>
            </a:spcBef>
            <a:spcAft>
              <a:spcPct val="35000"/>
            </a:spcAft>
            <a:buNone/>
          </a:pPr>
          <a:r>
            <a:rPr kumimoji="1" lang="ja-JP" altLang="en-US" sz="1400" kern="1200" dirty="0">
              <a:latin typeface="BIZ UDPゴシック" panose="020B0400000000000000" pitchFamily="50" charset="-128"/>
              <a:ea typeface="BIZ UDPゴシック" panose="020B0400000000000000" pitchFamily="50" charset="-128"/>
            </a:rPr>
            <a:t>❖セクハラ、マタハラ</a:t>
          </a:r>
          <a:endParaRPr kumimoji="1" lang="en-US" altLang="ja-JP" sz="1400" kern="1200" dirty="0">
            <a:latin typeface="BIZ UDPゴシック" panose="020B0400000000000000" pitchFamily="50" charset="-128"/>
            <a:ea typeface="BIZ UDPゴシック" panose="020B0400000000000000" pitchFamily="50" charset="-128"/>
          </a:endParaRPr>
        </a:p>
        <a:p>
          <a:pPr marL="0" lvl="0" indent="0" algn="l" defTabSz="711200">
            <a:lnSpc>
              <a:spcPct val="90000"/>
            </a:lnSpc>
            <a:spcBef>
              <a:spcPct val="0"/>
            </a:spcBef>
            <a:spcAft>
              <a:spcPct val="35000"/>
            </a:spcAft>
            <a:buNone/>
          </a:pPr>
          <a:r>
            <a:rPr kumimoji="1" lang="ja-JP" altLang="en-US" sz="1400" kern="1200" dirty="0">
              <a:latin typeface="BIZ UDPゴシック" panose="020B0400000000000000" pitchFamily="50" charset="-128"/>
              <a:ea typeface="BIZ UDPゴシック" panose="020B0400000000000000" pitchFamily="50" charset="-128"/>
            </a:rPr>
            <a:t>❖パワハラ</a:t>
          </a:r>
          <a:endParaRPr kumimoji="1" lang="en-US" altLang="ja-JP" sz="1400" kern="1200" dirty="0">
            <a:latin typeface="BIZ UDPゴシック" panose="020B0400000000000000" pitchFamily="50" charset="-128"/>
            <a:ea typeface="BIZ UDPゴシック" panose="020B0400000000000000" pitchFamily="50" charset="-128"/>
          </a:endParaRPr>
        </a:p>
        <a:p>
          <a:pPr marL="0" lvl="0" indent="0" algn="l" defTabSz="711200">
            <a:lnSpc>
              <a:spcPct val="90000"/>
            </a:lnSpc>
            <a:spcBef>
              <a:spcPct val="0"/>
            </a:spcBef>
            <a:spcAft>
              <a:spcPct val="35000"/>
            </a:spcAft>
            <a:buNone/>
          </a:pPr>
          <a:r>
            <a:rPr kumimoji="1" lang="ja-JP" altLang="en-US" sz="1400" kern="1200" dirty="0">
              <a:latin typeface="BIZ UDPゴシック" panose="020B0400000000000000" pitchFamily="50" charset="-128"/>
              <a:ea typeface="BIZ UDPゴシック" panose="020B0400000000000000" pitchFamily="50" charset="-128"/>
            </a:rPr>
            <a:t>❖カスタマーハラスメント</a:t>
          </a:r>
          <a:endParaRPr kumimoji="1" lang="en-US" altLang="ja-JP" sz="1400" kern="1200" dirty="0">
            <a:latin typeface="BIZ UDPゴシック" panose="020B0400000000000000" pitchFamily="50" charset="-128"/>
            <a:ea typeface="BIZ UDPゴシック" panose="020B0400000000000000" pitchFamily="50" charset="-128"/>
          </a:endParaRPr>
        </a:p>
        <a:p>
          <a:pPr marL="0" lvl="0" indent="0" algn="l" defTabSz="711200">
            <a:lnSpc>
              <a:spcPct val="90000"/>
            </a:lnSpc>
            <a:spcBef>
              <a:spcPct val="0"/>
            </a:spcBef>
            <a:spcAft>
              <a:spcPct val="35000"/>
            </a:spcAft>
            <a:buNone/>
          </a:pPr>
          <a:r>
            <a:rPr kumimoji="1" lang="ja-JP" altLang="en-US" sz="1400" kern="1200" dirty="0">
              <a:latin typeface="BIZ UDPゴシック" panose="020B0400000000000000" pitchFamily="50" charset="-128"/>
              <a:ea typeface="BIZ UDPゴシック" panose="020B0400000000000000" pitchFamily="50" charset="-128"/>
            </a:rPr>
            <a:t>　の構想</a:t>
          </a:r>
          <a:endParaRPr kumimoji="1" lang="en-US" altLang="ja-JP" sz="1400" kern="1200" dirty="0">
            <a:latin typeface="BIZ UDPゴシック" panose="020B0400000000000000" pitchFamily="50" charset="-128"/>
            <a:ea typeface="BIZ UDPゴシック" panose="020B0400000000000000" pitchFamily="50" charset="-128"/>
          </a:endParaRPr>
        </a:p>
      </dsp:txBody>
      <dsp:txXfrm>
        <a:off x="2129809" y="1261124"/>
        <a:ext cx="2109943" cy="1860068"/>
      </dsp:txXfrm>
    </dsp:sp>
    <dsp:sp modelId="{8C7C21F8-F2E6-4EB1-A1F2-DA209AD4B77F}">
      <dsp:nvSpPr>
        <dsp:cNvPr id="0" name=""/>
        <dsp:cNvSpPr/>
      </dsp:nvSpPr>
      <dsp:spPr>
        <a:xfrm>
          <a:off x="4239752" y="793402"/>
          <a:ext cx="2630578" cy="997688"/>
        </a:xfrm>
        <a:prstGeom prst="rightArrow">
          <a:avLst>
            <a:gd name="adj1" fmla="val 50000"/>
            <a:gd name="adj2" fmla="val 50000"/>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3340" tIns="53340" rIns="254000" bIns="158383" numCol="1" spcCol="1270" anchor="ctr" anchorCtr="0">
          <a:noAutofit/>
        </a:bodyPr>
        <a:lstStyle/>
        <a:p>
          <a:pPr marL="0" lvl="0" indent="0" algn="l" defTabSz="622300">
            <a:lnSpc>
              <a:spcPct val="90000"/>
            </a:lnSpc>
            <a:spcBef>
              <a:spcPct val="0"/>
            </a:spcBef>
            <a:spcAft>
              <a:spcPct val="35000"/>
            </a:spcAft>
            <a:buNone/>
          </a:pPr>
          <a:r>
            <a:rPr kumimoji="1" lang="ja-JP" altLang="en-US" sz="1400" b="1"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第４講「労働判例解説」</a:t>
          </a:r>
        </a:p>
      </dsp:txBody>
      <dsp:txXfrm>
        <a:off x="4239752" y="1042824"/>
        <a:ext cx="2381156" cy="498844"/>
      </dsp:txXfrm>
    </dsp:sp>
    <dsp:sp modelId="{3450B31B-1CF9-46FF-97BA-FB0B3724D366}">
      <dsp:nvSpPr>
        <dsp:cNvPr id="0" name=""/>
        <dsp:cNvSpPr/>
      </dsp:nvSpPr>
      <dsp:spPr>
        <a:xfrm>
          <a:off x="4239752" y="1575566"/>
          <a:ext cx="2109943" cy="1893788"/>
        </a:xfrm>
        <a:prstGeom prst="rect">
          <a:avLst/>
        </a:prstGeom>
        <a:solidFill>
          <a:schemeClr val="lt1">
            <a:hueOff val="0"/>
            <a:satOff val="0"/>
            <a:lumOff val="0"/>
            <a:alphaOff val="0"/>
          </a:schemeClr>
        </a:solidFill>
        <a:ln w="6350" cap="flat" cmpd="sng" algn="ctr">
          <a:solidFill>
            <a:schemeClr val="accent5">
              <a:hueOff val="-6758543"/>
              <a:satOff val="-17419"/>
              <a:lumOff val="-11765"/>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1">
          <a:scrgbClr r="0" g="0" b="0"/>
        </a:fillRef>
        <a:effectRef idx="3">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kumimoji="1" lang="ja-JP" altLang="en-US"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第４講　</a:t>
          </a:r>
          <a:r>
            <a:rPr kumimoji="1" lang="en-US" altLang="ja-JP"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6/25(</a:t>
          </a:r>
          <a:r>
            <a:rPr kumimoji="1" lang="ja-JP" altLang="en-US"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水</a:t>
          </a:r>
          <a:r>
            <a:rPr kumimoji="1" lang="en-US" altLang="ja-JP" sz="1600" b="1" i="1" u="sng" kern="12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p>
        <a:p>
          <a:pPr marL="0" lvl="0" indent="0" algn="l" defTabSz="711200">
            <a:lnSpc>
              <a:spcPct val="90000"/>
            </a:lnSpc>
            <a:spcBef>
              <a:spcPct val="0"/>
            </a:spcBef>
            <a:spcAft>
              <a:spcPct val="35000"/>
            </a:spcAft>
            <a:buNone/>
          </a:pPr>
          <a:r>
            <a:rPr kumimoji="1" lang="ja-JP" altLang="en-US" sz="1600" kern="1200" dirty="0">
              <a:latin typeface="BIZ UDPゴシック" panose="020B0400000000000000" pitchFamily="50" charset="-128"/>
              <a:ea typeface="BIZ UDPゴシック" panose="020B0400000000000000" pitchFamily="50" charset="-128"/>
            </a:rPr>
            <a:t>労働判例解説</a:t>
          </a:r>
          <a:endParaRPr kumimoji="1" lang="en-US" altLang="ja-JP" sz="1600" kern="1200" dirty="0">
            <a:latin typeface="BIZ UDPゴシック" panose="020B0400000000000000" pitchFamily="50" charset="-128"/>
            <a:ea typeface="BIZ UDPゴシック" panose="020B0400000000000000" pitchFamily="50" charset="-128"/>
          </a:endParaRPr>
        </a:p>
        <a:p>
          <a:pPr marL="0" lvl="0" indent="0" algn="l" defTabSz="711200">
            <a:lnSpc>
              <a:spcPct val="90000"/>
            </a:lnSpc>
            <a:spcBef>
              <a:spcPct val="0"/>
            </a:spcBef>
            <a:spcAft>
              <a:spcPct val="35000"/>
            </a:spcAft>
            <a:buNone/>
          </a:pPr>
          <a:r>
            <a:rPr kumimoji="1" lang="ja-JP" altLang="en-US" sz="1400" kern="1200" dirty="0">
              <a:latin typeface="BIZ UDPゴシック" panose="020B0400000000000000" pitchFamily="50" charset="-128"/>
              <a:ea typeface="BIZ UDPゴシック" panose="020B0400000000000000" pitchFamily="50" charset="-128"/>
            </a:rPr>
            <a:t>採用から退職までに関する判例の中から、“知っておくべき”</a:t>
          </a:r>
          <a:r>
            <a:rPr kumimoji="1" lang="en-US" altLang="ja-JP" sz="1400" kern="1200" dirty="0">
              <a:latin typeface="BIZ UDPゴシック" panose="020B0400000000000000" pitchFamily="50" charset="-128"/>
              <a:ea typeface="BIZ UDPゴシック" panose="020B0400000000000000" pitchFamily="50" charset="-128"/>
            </a:rPr>
            <a:t>12</a:t>
          </a:r>
          <a:r>
            <a:rPr kumimoji="1" lang="ja-JP" altLang="en-US" sz="1400" kern="1200" dirty="0">
              <a:latin typeface="BIZ UDPゴシック" panose="020B0400000000000000" pitchFamily="50" charset="-128"/>
              <a:ea typeface="BIZ UDPゴシック" panose="020B0400000000000000" pitchFamily="50" charset="-128"/>
            </a:rPr>
            <a:t>～</a:t>
          </a:r>
          <a:r>
            <a:rPr kumimoji="1" lang="en-US" altLang="ja-JP" sz="1400" kern="1200" dirty="0">
              <a:latin typeface="BIZ UDPゴシック" panose="020B0400000000000000" pitchFamily="50" charset="-128"/>
              <a:ea typeface="BIZ UDPゴシック" panose="020B0400000000000000" pitchFamily="50" charset="-128"/>
            </a:rPr>
            <a:t>15</a:t>
          </a:r>
          <a:r>
            <a:rPr kumimoji="1" lang="ja-JP" altLang="en-US" sz="1400" kern="1200" dirty="0">
              <a:latin typeface="BIZ UDPゴシック" panose="020B0400000000000000" pitchFamily="50" charset="-128"/>
              <a:ea typeface="BIZ UDPゴシック" panose="020B0400000000000000" pitchFamily="50" charset="-128"/>
            </a:rPr>
            <a:t>程度の判例を厳選し、解説</a:t>
          </a:r>
          <a:endParaRPr kumimoji="1" lang="en-US" altLang="ja-JP" sz="1400" kern="1200" dirty="0">
            <a:latin typeface="BIZ UDPゴシック" panose="020B0400000000000000" pitchFamily="50" charset="-128"/>
            <a:ea typeface="BIZ UDPゴシック" panose="020B0400000000000000" pitchFamily="50" charset="-128"/>
          </a:endParaRPr>
        </a:p>
        <a:p>
          <a:pPr marL="0" lvl="0" indent="0" algn="l" defTabSz="711200">
            <a:lnSpc>
              <a:spcPct val="90000"/>
            </a:lnSpc>
            <a:spcBef>
              <a:spcPct val="0"/>
            </a:spcBef>
            <a:spcAft>
              <a:spcPct val="35000"/>
            </a:spcAft>
            <a:buNone/>
          </a:pPr>
          <a:endParaRPr kumimoji="1" lang="ja-JP" altLang="en-US" sz="1600" kern="1200" dirty="0">
            <a:latin typeface="BIZ UDPゴシック" panose="020B0400000000000000" pitchFamily="50" charset="-128"/>
            <a:ea typeface="BIZ UDPゴシック" panose="020B0400000000000000" pitchFamily="50" charset="-128"/>
          </a:endParaRPr>
        </a:p>
      </dsp:txBody>
      <dsp:txXfrm>
        <a:off x="4239752" y="1575566"/>
        <a:ext cx="2109943" cy="1893788"/>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06108F4-07EC-473A-BB8F-735F2A6E4040}"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2481345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6108F4-07EC-473A-BB8F-735F2A6E4040}"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3344758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6108F4-07EC-473A-BB8F-735F2A6E4040}"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2111643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6108F4-07EC-473A-BB8F-735F2A6E4040}"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3943657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06108F4-07EC-473A-BB8F-735F2A6E4040}"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3431385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06108F4-07EC-473A-BB8F-735F2A6E4040}" type="datetimeFigureOut">
              <a:rPr kumimoji="1" lang="ja-JP" altLang="en-US" smtClean="0"/>
              <a:t>2025/3/14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2891579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06108F4-07EC-473A-BB8F-735F2A6E4040}" type="datetimeFigureOut">
              <a:rPr kumimoji="1" lang="ja-JP" altLang="en-US" smtClean="0"/>
              <a:t>2025/3/14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2446491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06108F4-07EC-473A-BB8F-735F2A6E4040}" type="datetimeFigureOut">
              <a:rPr kumimoji="1" lang="ja-JP" altLang="en-US" smtClean="0"/>
              <a:t>2025/3/14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2584427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6108F4-07EC-473A-BB8F-735F2A6E4040}" type="datetimeFigureOut">
              <a:rPr kumimoji="1" lang="ja-JP" altLang="en-US" smtClean="0"/>
              <a:t>2025/3/14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214605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06108F4-07EC-473A-BB8F-735F2A6E4040}" type="datetimeFigureOut">
              <a:rPr kumimoji="1" lang="ja-JP" altLang="en-US" smtClean="0"/>
              <a:t>2025/3/14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3254529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06108F4-07EC-473A-BB8F-735F2A6E4040}" type="datetimeFigureOut">
              <a:rPr kumimoji="1" lang="ja-JP" altLang="en-US" smtClean="0"/>
              <a:t>2025/3/14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3681895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306108F4-07EC-473A-BB8F-735F2A6E4040}" type="datetimeFigureOut">
              <a:rPr kumimoji="1" lang="ja-JP" altLang="en-US" smtClean="0"/>
              <a:t>2025/3/14</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18F91C5-7EE3-48E4-8441-CD36C13326B3}" type="slidenum">
              <a:rPr kumimoji="1" lang="ja-JP" altLang="en-US" smtClean="0"/>
              <a:t>‹#›</a:t>
            </a:fld>
            <a:endParaRPr kumimoji="1" lang="ja-JP" altLang="en-US"/>
          </a:p>
        </p:txBody>
      </p:sp>
    </p:spTree>
    <p:extLst>
      <p:ext uri="{BB962C8B-B14F-4D97-AF65-F5344CB8AC3E}">
        <p14:creationId xmlns:p14="http://schemas.microsoft.com/office/powerpoint/2010/main" val="3280583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069EEC52-68E3-EABB-D7DF-BC150373F1B6}"/>
              </a:ext>
            </a:extLst>
          </p:cNvPr>
          <p:cNvSpPr/>
          <p:nvPr/>
        </p:nvSpPr>
        <p:spPr>
          <a:xfrm>
            <a:off x="5074280" y="528035"/>
            <a:ext cx="2421227" cy="2833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5BC8E2C8-F33B-DDA1-0890-224063B84F12}"/>
              </a:ext>
            </a:extLst>
          </p:cNvPr>
          <p:cNvSpPr/>
          <p:nvPr/>
        </p:nvSpPr>
        <p:spPr>
          <a:xfrm>
            <a:off x="334851" y="1275008"/>
            <a:ext cx="6890197" cy="1159099"/>
          </a:xfrm>
          <a:prstGeom prst="rect">
            <a:avLst/>
          </a:prstGeom>
          <a:solidFill>
            <a:srgbClr val="0CFCD4"/>
          </a:solidFill>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令和７年度 　</a:t>
            </a:r>
            <a:r>
              <a:rPr kumimoji="1" lang="ja-JP" altLang="en-US" sz="32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労 働 法 実 務 講 座</a:t>
            </a:r>
            <a:endParaRPr kumimoji="1" lang="en-US" altLang="ja-JP" sz="32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gn="ctr"/>
            <a:endParaRPr kumimoji="1" lang="en-US" altLang="ja-JP" sz="60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b="1" dirty="0">
                <a:solidFill>
                  <a:schemeClr val="tx1"/>
                </a:solidFill>
                <a:latin typeface="BIZ UDPゴシック" panose="020B0400000000000000" pitchFamily="50" charset="-128"/>
                <a:ea typeface="BIZ UDPゴシック" panose="020B0400000000000000" pitchFamily="50" charset="-128"/>
              </a:rPr>
              <a:t>≪令和７年６月　全４講座（自由選択形式）≫</a:t>
            </a:r>
          </a:p>
        </p:txBody>
      </p:sp>
      <p:sp>
        <p:nvSpPr>
          <p:cNvPr id="7" name="正方形/長方形 6">
            <a:extLst>
              <a:ext uri="{FF2B5EF4-FFF2-40B4-BE49-F238E27FC236}">
                <a16:creationId xmlns:a16="http://schemas.microsoft.com/office/drawing/2014/main" id="{5DFCF84F-994F-3733-7796-DC160198C95A}"/>
              </a:ext>
            </a:extLst>
          </p:cNvPr>
          <p:cNvSpPr/>
          <p:nvPr/>
        </p:nvSpPr>
        <p:spPr>
          <a:xfrm>
            <a:off x="1075274" y="850007"/>
            <a:ext cx="5409126" cy="4121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dist"/>
            <a:r>
              <a:rPr kumimoji="1" lang="ja-JP" altLang="en-US"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～採用から退職までの法律実務～</a:t>
            </a:r>
            <a:endParaRPr kumimoji="1" lang="en-US" altLang="ja-JP"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8" name="図表 7">
            <a:extLst>
              <a:ext uri="{FF2B5EF4-FFF2-40B4-BE49-F238E27FC236}">
                <a16:creationId xmlns:a16="http://schemas.microsoft.com/office/drawing/2014/main" id="{CEE65C85-D686-48EA-1976-4E29C714E618}"/>
              </a:ext>
            </a:extLst>
          </p:cNvPr>
          <p:cNvGraphicFramePr/>
          <p:nvPr>
            <p:extLst>
              <p:ext uri="{D42A27DB-BD31-4B8C-83A1-F6EECF244321}">
                <p14:modId xmlns:p14="http://schemas.microsoft.com/office/powerpoint/2010/main" val="1352657393"/>
              </p:ext>
            </p:extLst>
          </p:nvPr>
        </p:nvGraphicFramePr>
        <p:xfrm>
          <a:off x="347730" y="4090981"/>
          <a:ext cx="6890197" cy="35848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正方形/長方形 8">
            <a:extLst>
              <a:ext uri="{FF2B5EF4-FFF2-40B4-BE49-F238E27FC236}">
                <a16:creationId xmlns:a16="http://schemas.microsoft.com/office/drawing/2014/main" id="{39188FEA-BFC8-7844-C26C-E6DC39A4C84A}"/>
              </a:ext>
            </a:extLst>
          </p:cNvPr>
          <p:cNvSpPr/>
          <p:nvPr/>
        </p:nvSpPr>
        <p:spPr>
          <a:xfrm>
            <a:off x="347730" y="2498500"/>
            <a:ext cx="6890197" cy="1725769"/>
          </a:xfrm>
          <a:prstGeom prst="rect">
            <a:avLst/>
          </a:prstGeom>
          <a:noFill/>
          <a:ln w="28575">
            <a:solidFill>
              <a:srgbClr val="0AFEB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8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　本会では、労務管理上必要な労働法の実務知識などを理解していただくことを目的に、</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毎年「労働法実務講座」を開講しております。</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　全４講開催とし、テーマを選んで自由選択形式でご参加いただけます。</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　第１講と第</a:t>
            </a:r>
            <a:r>
              <a:rPr kumimoji="1" lang="en-US" altLang="ja-JP" sz="1400" dirty="0">
                <a:solidFill>
                  <a:schemeClr val="tx1"/>
                </a:solidFill>
                <a:latin typeface="BIZ UDPゴシック" panose="020B0400000000000000" pitchFamily="50" charset="-128"/>
                <a:ea typeface="BIZ UDPゴシック" panose="020B0400000000000000" pitchFamily="50" charset="-128"/>
              </a:rPr>
              <a:t>2</a:t>
            </a:r>
            <a:r>
              <a:rPr kumimoji="1" lang="ja-JP" altLang="en-US" sz="1400" dirty="0">
                <a:solidFill>
                  <a:schemeClr val="tx1"/>
                </a:solidFill>
                <a:latin typeface="BIZ UDPゴシック" panose="020B0400000000000000" pitchFamily="50" charset="-128"/>
                <a:ea typeface="BIZ UDPゴシック" panose="020B0400000000000000" pitchFamily="50" charset="-128"/>
              </a:rPr>
              <a:t>講では賃金と労働時間に関わる基礎知識を学んでいただき、第３講では各種ハラスメント、第４講では人事・労務担当者や経営層の方が知っておくべき労働判例を厳選し、ポイントや争点を分かり易く解説いたします。</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　各講先着順となっておｒますので、お早目のお申込みをお待ちしております。</a:t>
            </a:r>
          </a:p>
        </p:txBody>
      </p:sp>
      <p:sp>
        <p:nvSpPr>
          <p:cNvPr id="11" name="正方形/長方形 10">
            <a:extLst>
              <a:ext uri="{FF2B5EF4-FFF2-40B4-BE49-F238E27FC236}">
                <a16:creationId xmlns:a16="http://schemas.microsoft.com/office/drawing/2014/main" id="{8A2D78CE-D323-8C88-158E-EC62E769C1FC}"/>
              </a:ext>
            </a:extLst>
          </p:cNvPr>
          <p:cNvSpPr/>
          <p:nvPr/>
        </p:nvSpPr>
        <p:spPr>
          <a:xfrm>
            <a:off x="321748" y="7701566"/>
            <a:ext cx="6890197" cy="2897746"/>
          </a:xfrm>
          <a:prstGeom prst="rect">
            <a:avLst/>
          </a:prstGeom>
          <a:noFill/>
          <a:ln w="76200" cmpd="thickThin">
            <a:solidFill>
              <a:srgbClr val="0AFEB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2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１．日程　　第１講</a:t>
            </a:r>
            <a:r>
              <a:rPr kumimoji="1" lang="en-US" altLang="ja-JP" sz="1400" dirty="0">
                <a:solidFill>
                  <a:schemeClr val="tx1"/>
                </a:solidFill>
                <a:latin typeface="BIZ UDPゴシック" panose="020B0400000000000000" pitchFamily="50" charset="-128"/>
                <a:ea typeface="BIZ UDPゴシック" panose="020B0400000000000000" pitchFamily="50" charset="-128"/>
              </a:rPr>
              <a:t>6/4(</a:t>
            </a:r>
            <a:r>
              <a:rPr kumimoji="1" lang="ja-JP" altLang="en-US" sz="1400" dirty="0">
                <a:solidFill>
                  <a:schemeClr val="tx1"/>
                </a:solidFill>
                <a:latin typeface="BIZ UDPゴシック" panose="020B0400000000000000" pitchFamily="50" charset="-128"/>
                <a:ea typeface="BIZ UDPゴシック" panose="020B0400000000000000" pitchFamily="50" charset="-128"/>
              </a:rPr>
              <a:t>水</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　　第２講</a:t>
            </a:r>
            <a:r>
              <a:rPr kumimoji="1" lang="en-US" altLang="ja-JP" sz="1400" dirty="0">
                <a:solidFill>
                  <a:schemeClr val="tx1"/>
                </a:solidFill>
                <a:latin typeface="BIZ UDPゴシック" panose="020B0400000000000000" pitchFamily="50" charset="-128"/>
                <a:ea typeface="BIZ UDPゴシック" panose="020B0400000000000000" pitchFamily="50" charset="-128"/>
              </a:rPr>
              <a:t>6/11(</a:t>
            </a:r>
            <a:r>
              <a:rPr kumimoji="1" lang="ja-JP" altLang="en-US" sz="1400" dirty="0">
                <a:solidFill>
                  <a:schemeClr val="tx1"/>
                </a:solidFill>
                <a:latin typeface="BIZ UDPゴシック" panose="020B0400000000000000" pitchFamily="50" charset="-128"/>
                <a:ea typeface="BIZ UDPゴシック" panose="020B0400000000000000" pitchFamily="50" charset="-128"/>
              </a:rPr>
              <a:t>水</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　　第３講</a:t>
            </a:r>
            <a:r>
              <a:rPr kumimoji="1" lang="en-US" altLang="ja-JP" sz="1400" dirty="0">
                <a:solidFill>
                  <a:schemeClr val="tx1"/>
                </a:solidFill>
                <a:latin typeface="BIZ UDPゴシック" panose="020B0400000000000000" pitchFamily="50" charset="-128"/>
                <a:ea typeface="BIZ UDPゴシック" panose="020B0400000000000000" pitchFamily="50" charset="-128"/>
              </a:rPr>
              <a:t>6/18(</a:t>
            </a:r>
            <a:r>
              <a:rPr kumimoji="1" lang="ja-JP" altLang="en-US" sz="1400" dirty="0">
                <a:solidFill>
                  <a:schemeClr val="tx1"/>
                </a:solidFill>
                <a:latin typeface="BIZ UDPゴシック" panose="020B0400000000000000" pitchFamily="50" charset="-128"/>
                <a:ea typeface="BIZ UDPゴシック" panose="020B0400000000000000" pitchFamily="50" charset="-128"/>
              </a:rPr>
              <a:t>水</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　　第４講</a:t>
            </a:r>
            <a:r>
              <a:rPr kumimoji="1" lang="en-US" altLang="ja-JP" sz="1400" dirty="0">
                <a:solidFill>
                  <a:schemeClr val="tx1"/>
                </a:solidFill>
                <a:latin typeface="BIZ UDPゴシック" panose="020B0400000000000000" pitchFamily="50" charset="-128"/>
                <a:ea typeface="BIZ UDPゴシック" panose="020B0400000000000000" pitchFamily="50" charset="-128"/>
              </a:rPr>
              <a:t>6/25(</a:t>
            </a:r>
            <a:r>
              <a:rPr kumimoji="1" lang="ja-JP" altLang="en-US" sz="1400" dirty="0">
                <a:solidFill>
                  <a:schemeClr val="tx1"/>
                </a:solidFill>
                <a:latin typeface="BIZ UDPゴシック" panose="020B0400000000000000" pitchFamily="50" charset="-128"/>
                <a:ea typeface="BIZ UDPゴシック" panose="020B0400000000000000" pitchFamily="50" charset="-128"/>
              </a:rPr>
              <a:t>水</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p>
          <a:p>
            <a:pPr>
              <a:lnSpc>
                <a:spcPts val="22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　　　　　　　時間はいずれも１３：３０～１６：３０（受付開始</a:t>
            </a:r>
            <a:r>
              <a:rPr kumimoji="1" lang="en-US" altLang="ja-JP" sz="1400" dirty="0">
                <a:solidFill>
                  <a:schemeClr val="tx1"/>
                </a:solidFill>
                <a:latin typeface="BIZ UDPゴシック" panose="020B0400000000000000" pitchFamily="50" charset="-128"/>
                <a:ea typeface="BIZ UDPゴシック" panose="020B0400000000000000" pitchFamily="50" charset="-128"/>
              </a:rPr>
              <a:t>13</a:t>
            </a:r>
            <a:r>
              <a:rPr kumimoji="1" lang="ja-JP" altLang="en-US" sz="1400" dirty="0">
                <a:solidFill>
                  <a:schemeClr val="tx1"/>
                </a:solidFill>
                <a:latin typeface="BIZ UDPゴシック" panose="020B0400000000000000" pitchFamily="50" charset="-128"/>
                <a:ea typeface="BIZ UDPゴシック" panose="020B0400000000000000" pitchFamily="50" charset="-128"/>
              </a:rPr>
              <a:t>：</a:t>
            </a:r>
            <a:r>
              <a:rPr kumimoji="1" lang="en-US" altLang="ja-JP" sz="1400" dirty="0">
                <a:solidFill>
                  <a:schemeClr val="tx1"/>
                </a:solidFill>
                <a:latin typeface="BIZ UDPゴシック" panose="020B0400000000000000" pitchFamily="50" charset="-128"/>
                <a:ea typeface="BIZ UDPゴシック" panose="020B0400000000000000" pitchFamily="50" charset="-128"/>
              </a:rPr>
              <a:t>15</a:t>
            </a:r>
            <a:r>
              <a:rPr kumimoji="1" lang="ja-JP" altLang="en-US" sz="1400" dirty="0">
                <a:solidFill>
                  <a:schemeClr val="tx1"/>
                </a:solidFill>
                <a:latin typeface="BIZ UDPゴシック" panose="020B0400000000000000" pitchFamily="50" charset="-128"/>
                <a:ea typeface="BIZ UDPゴシック" panose="020B0400000000000000" pitchFamily="50" charset="-128"/>
              </a:rPr>
              <a:t>～）</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22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２．講師　　外井・鹿野法律事務所　弁護士　外井 浩志　氏　　専門：労働法、労災問題等</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22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３．会場　　大宮ソニックシティビル９階　９０</a:t>
            </a:r>
            <a:r>
              <a:rPr kumimoji="1" lang="en-US" altLang="ja-JP" sz="1400" dirty="0">
                <a:solidFill>
                  <a:schemeClr val="tx1"/>
                </a:solidFill>
                <a:latin typeface="BIZ UDPゴシック" panose="020B0400000000000000" pitchFamily="50" charset="-128"/>
                <a:ea typeface="BIZ UDPゴシック" panose="020B0400000000000000" pitchFamily="50" charset="-128"/>
              </a:rPr>
              <a:t>5</a:t>
            </a:r>
            <a:r>
              <a:rPr kumimoji="1" lang="ja-JP" altLang="en-US" sz="1400" dirty="0">
                <a:solidFill>
                  <a:schemeClr val="tx1"/>
                </a:solidFill>
                <a:latin typeface="BIZ UDPゴシック" panose="020B0400000000000000" pitchFamily="50" charset="-128"/>
                <a:ea typeface="BIZ UDPゴシック" panose="020B0400000000000000" pitchFamily="50" charset="-128"/>
              </a:rPr>
              <a:t>会議室</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22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４．定員　　各講いずれも３０名（先着申込み順）</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22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５．会費　　会員：全講無料、非会員：１講につき</a:t>
            </a:r>
            <a:r>
              <a:rPr kumimoji="1" lang="en-US" altLang="ja-JP" sz="1400" dirty="0">
                <a:solidFill>
                  <a:schemeClr val="tx1"/>
                </a:solidFill>
                <a:latin typeface="BIZ UDPゴシック" panose="020B0400000000000000" pitchFamily="50" charset="-128"/>
                <a:ea typeface="BIZ UDPゴシック" panose="020B0400000000000000" pitchFamily="50" charset="-128"/>
              </a:rPr>
              <a:t>19,800</a:t>
            </a:r>
            <a:r>
              <a:rPr kumimoji="1" lang="ja-JP" altLang="en-US" sz="1400" dirty="0">
                <a:solidFill>
                  <a:schemeClr val="tx1"/>
                </a:solidFill>
                <a:latin typeface="BIZ UDPゴシック" panose="020B0400000000000000" pitchFamily="50" charset="-128"/>
                <a:ea typeface="BIZ UDPゴシック" panose="020B0400000000000000" pitchFamily="50" charset="-128"/>
              </a:rPr>
              <a:t>円（消費税込み）</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22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en-US" altLang="ja-JP" sz="1400" dirty="0">
                <a:solidFill>
                  <a:schemeClr val="tx1"/>
                </a:solidFill>
                <a:latin typeface="BIZ UDPゴシック" panose="020B0400000000000000" pitchFamily="50" charset="-128"/>
                <a:ea typeface="BIZ UDPゴシック" panose="020B0400000000000000" pitchFamily="50" charset="-128"/>
              </a:rPr>
              <a:t>4</a:t>
            </a:r>
            <a:r>
              <a:rPr kumimoji="1" lang="ja-JP" altLang="en-US" sz="1400" dirty="0">
                <a:solidFill>
                  <a:schemeClr val="tx1"/>
                </a:solidFill>
                <a:latin typeface="BIZ UDPゴシック" panose="020B0400000000000000" pitchFamily="50" charset="-128"/>
                <a:ea typeface="BIZ UDPゴシック" panose="020B0400000000000000" pitchFamily="50" charset="-128"/>
              </a:rPr>
              <a:t>講ともテキストは「採用から退職までの法律実務</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改訂</a:t>
            </a:r>
            <a:r>
              <a:rPr kumimoji="1" lang="en-US" altLang="ja-JP" sz="1400" dirty="0">
                <a:solidFill>
                  <a:schemeClr val="tx1"/>
                </a:solidFill>
                <a:latin typeface="BIZ UDPゴシック" panose="020B0400000000000000" pitchFamily="50" charset="-128"/>
                <a:ea typeface="BIZ UDPゴシック" panose="020B0400000000000000" pitchFamily="50" charset="-128"/>
              </a:rPr>
              <a:t>17</a:t>
            </a:r>
            <a:r>
              <a:rPr kumimoji="1" lang="ja-JP" altLang="en-US" sz="1400" dirty="0">
                <a:solidFill>
                  <a:schemeClr val="tx1"/>
                </a:solidFill>
                <a:latin typeface="BIZ UDPゴシック" panose="020B0400000000000000" pitchFamily="50" charset="-128"/>
                <a:ea typeface="BIZ UDPゴシック" panose="020B0400000000000000" pitchFamily="50" charset="-128"/>
              </a:rPr>
              <a:t>版</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」を使用いた</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22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　　　　　　　します。お持ちでない方は、受講前に書籍の購入をお願いいたします。</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22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参加者特別価格　</a:t>
            </a:r>
            <a:r>
              <a:rPr kumimoji="1" lang="ja-JP" altLang="en-US" sz="1400" u="sng" dirty="0">
                <a:solidFill>
                  <a:schemeClr val="tx1"/>
                </a:solidFill>
                <a:latin typeface="BIZ UDPゴシック" panose="020B0400000000000000" pitchFamily="50" charset="-128"/>
                <a:ea typeface="BIZ UDPゴシック" panose="020B0400000000000000" pitchFamily="50" charset="-128"/>
              </a:rPr>
              <a:t>税込み</a:t>
            </a:r>
            <a:r>
              <a:rPr kumimoji="1" lang="en-US" altLang="ja-JP" sz="1400" u="sng" dirty="0">
                <a:solidFill>
                  <a:schemeClr val="tx1"/>
                </a:solidFill>
                <a:latin typeface="BIZ UDPゴシック" panose="020B0400000000000000" pitchFamily="50" charset="-128"/>
                <a:ea typeface="BIZ UDPゴシック" panose="020B0400000000000000" pitchFamily="50" charset="-128"/>
              </a:rPr>
              <a:t>1</a:t>
            </a:r>
            <a:r>
              <a:rPr kumimoji="1" lang="ja-JP" altLang="en-US" sz="1400" u="sng" dirty="0">
                <a:solidFill>
                  <a:schemeClr val="tx1"/>
                </a:solidFill>
                <a:latin typeface="BIZ UDPゴシック" panose="020B0400000000000000" pitchFamily="50" charset="-128"/>
                <a:ea typeface="BIZ UDPゴシック" panose="020B0400000000000000" pitchFamily="50" charset="-128"/>
              </a:rPr>
              <a:t>，</a:t>
            </a:r>
            <a:r>
              <a:rPr kumimoji="1" lang="en-US" altLang="ja-JP" sz="1400" u="sng" dirty="0">
                <a:solidFill>
                  <a:schemeClr val="tx1"/>
                </a:solidFill>
                <a:latin typeface="BIZ UDPゴシック" panose="020B0400000000000000" pitchFamily="50" charset="-128"/>
                <a:ea typeface="BIZ UDPゴシック" panose="020B0400000000000000" pitchFamily="50" charset="-128"/>
              </a:rPr>
              <a:t>700</a:t>
            </a:r>
            <a:r>
              <a:rPr kumimoji="1" lang="ja-JP" altLang="en-US" sz="1400" u="sng" dirty="0">
                <a:solidFill>
                  <a:schemeClr val="tx1"/>
                </a:solidFill>
                <a:latin typeface="BIZ UDPゴシック" panose="020B0400000000000000" pitchFamily="50" charset="-128"/>
                <a:ea typeface="BIZ UDPゴシック" panose="020B0400000000000000" pitchFamily="50" charset="-128"/>
              </a:rPr>
              <a:t>円</a:t>
            </a:r>
            <a:r>
              <a:rPr kumimoji="1" lang="ja-JP" altLang="en-US" sz="1400" dirty="0">
                <a:solidFill>
                  <a:schemeClr val="tx1"/>
                </a:solidFill>
                <a:latin typeface="BIZ UDPゴシック" panose="020B0400000000000000" pitchFamily="50" charset="-128"/>
                <a:ea typeface="BIZ UDPゴシック" panose="020B0400000000000000" pitchFamily="50" charset="-128"/>
              </a:rPr>
              <a:t>（購入方法は裏面をご参照ください）</a:t>
            </a:r>
            <a:r>
              <a:rPr kumimoji="1" lang="ja-JP" altLang="en-US" sz="1400" u="sng" dirty="0">
                <a:solidFill>
                  <a:schemeClr val="tx1"/>
                </a:solidFill>
                <a:latin typeface="BIZ UDPゴシック" panose="020B0400000000000000" pitchFamily="50" charset="-128"/>
                <a:ea typeface="BIZ UDPゴシック" panose="020B0400000000000000" pitchFamily="50" charset="-128"/>
              </a:rPr>
              <a:t>　</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nSpc>
                <a:spcPts val="2200"/>
              </a:lnSpc>
            </a:pPr>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u="sng" dirty="0">
                <a:solidFill>
                  <a:srgbClr val="0070C0"/>
                </a:solidFill>
                <a:latin typeface="BIZ UDPゴシック" panose="020B0400000000000000" pitchFamily="50" charset="-128"/>
                <a:ea typeface="BIZ UDPゴシック" panose="020B0400000000000000" pitchFamily="50" charset="-128"/>
              </a:rPr>
              <a:t>既にテキストをお持ちの方は受講時にご持参ください。</a:t>
            </a:r>
          </a:p>
        </p:txBody>
      </p:sp>
      <p:pic>
        <p:nvPicPr>
          <p:cNvPr id="3" name="図 2">
            <a:extLst>
              <a:ext uri="{FF2B5EF4-FFF2-40B4-BE49-F238E27FC236}">
                <a16:creationId xmlns:a16="http://schemas.microsoft.com/office/drawing/2014/main" id="{51E780D0-FB7D-0311-6848-2390197C4E7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752257" y="332794"/>
            <a:ext cx="2459688" cy="427058"/>
          </a:xfrm>
          <a:prstGeom prst="rect">
            <a:avLst/>
          </a:prstGeom>
        </p:spPr>
      </p:pic>
    </p:spTree>
    <p:extLst>
      <p:ext uri="{BB962C8B-B14F-4D97-AF65-F5344CB8AC3E}">
        <p14:creationId xmlns:p14="http://schemas.microsoft.com/office/powerpoint/2010/main" val="427518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2">
            <a:extLst>
              <a:ext uri="{FF2B5EF4-FFF2-40B4-BE49-F238E27FC236}">
                <a16:creationId xmlns:a16="http://schemas.microsoft.com/office/drawing/2014/main" id="{6BC623BD-A39C-9617-075B-6A6C8BF7CA7B}"/>
              </a:ext>
            </a:extLst>
          </p:cNvPr>
          <p:cNvSpPr txBox="1">
            <a:spLocks noChangeArrowheads="1"/>
          </p:cNvSpPr>
          <p:nvPr/>
        </p:nvSpPr>
        <p:spPr bwMode="auto">
          <a:xfrm>
            <a:off x="907372" y="445359"/>
            <a:ext cx="5493431" cy="2241602"/>
          </a:xfrm>
          <a:prstGeom prst="rect">
            <a:avLst/>
          </a:prstGeom>
          <a:noFill/>
          <a:ln w="19050">
            <a:solidFill>
              <a:schemeClr val="tx1">
                <a:lumMod val="50000"/>
                <a:lumOff val="50000"/>
              </a:schemeClr>
            </a:solidFill>
            <a:miter lim="800000"/>
            <a:headEnd/>
            <a:tailEnd/>
          </a:ln>
        </p:spPr>
        <p:txBody>
          <a:bodyPr rot="0" vert="horz" wrap="square" lIns="91440" tIns="36000" rIns="91440" bIns="36000" anchor="t" anchorCtr="0">
            <a:noAutofit/>
          </a:bodyPr>
          <a:lstStyle/>
          <a:p>
            <a:pPr indent="419100">
              <a:lnSpc>
                <a:spcPct val="115000"/>
              </a:lnSpc>
              <a:spcAft>
                <a:spcPts val="1000"/>
              </a:spcAft>
            </a:pPr>
            <a:r>
              <a:rPr lang="ja-JP" sz="1200" b="1" dirty="0">
                <a:effectLst/>
                <a:latin typeface="Garamond" panose="02020404030301010803" pitchFamily="18" charset="0"/>
                <a:ea typeface="BIZ UDPゴシック" panose="020B0400000000000000" pitchFamily="50" charset="-128"/>
                <a:cs typeface="Times New Roman" panose="02020603050405020304" pitchFamily="18" charset="0"/>
              </a:rPr>
              <a:t>講師プロフィール　　弁護士　外井　浩志　</a:t>
            </a:r>
            <a:r>
              <a:rPr lang="en-US" sz="1200" b="1" dirty="0">
                <a:effectLst/>
                <a:latin typeface="Garamond" panose="02020404030301010803" pitchFamily="18" charset="0"/>
                <a:ea typeface="BIZ UDPゴシック" panose="020B0400000000000000" pitchFamily="50" charset="-128"/>
                <a:cs typeface="Times New Roman" panose="02020603050405020304" pitchFamily="18" charset="0"/>
              </a:rPr>
              <a:t>(</a:t>
            </a:r>
            <a:r>
              <a:rPr lang="ja-JP" sz="1200" b="1" dirty="0">
                <a:effectLst/>
                <a:latin typeface="Garamond" panose="02020404030301010803" pitchFamily="18" charset="0"/>
                <a:ea typeface="BIZ UDPゴシック" panose="020B0400000000000000" pitchFamily="50" charset="-128"/>
                <a:cs typeface="Times New Roman" panose="02020603050405020304" pitchFamily="18" charset="0"/>
              </a:rPr>
              <a:t>とい ひろし</a:t>
            </a:r>
            <a:r>
              <a:rPr lang="en-US" sz="1200" b="1" dirty="0">
                <a:effectLst/>
                <a:latin typeface="Garamond" panose="02020404030301010803" pitchFamily="18" charset="0"/>
                <a:ea typeface="BIZ UDPゴシック" panose="020B0400000000000000" pitchFamily="50" charset="-128"/>
                <a:cs typeface="Times New Roman" panose="02020603050405020304" pitchFamily="18" charset="0"/>
              </a:rPr>
              <a:t>)</a:t>
            </a:r>
            <a:r>
              <a:rPr lang="ja-JP" sz="1200" b="1" dirty="0">
                <a:effectLst/>
                <a:latin typeface="Garamond" panose="02020404030301010803" pitchFamily="18" charset="0"/>
                <a:ea typeface="BIZ UDPゴシック" panose="020B0400000000000000" pitchFamily="50" charset="-128"/>
                <a:cs typeface="Times New Roman" panose="02020603050405020304" pitchFamily="18" charset="0"/>
              </a:rPr>
              <a:t>　氏</a:t>
            </a:r>
            <a:endParaRPr lang="ja-JP" sz="1200" dirty="0">
              <a:effectLst/>
              <a:latin typeface="Garamond" panose="02020404030301010803" pitchFamily="18" charset="0"/>
              <a:ea typeface="FZShuTi"/>
              <a:cs typeface="Times New Roman" panose="02020603050405020304" pitchFamily="18" charset="0"/>
            </a:endParaRPr>
          </a:p>
          <a:p>
            <a:pPr marL="63500" indent="-63500">
              <a:lnSpc>
                <a:spcPct val="115000"/>
              </a:lnSpc>
              <a:spcAft>
                <a:spcPts val="1000"/>
              </a:spcAft>
            </a:pPr>
            <a:r>
              <a:rPr lang="ja-JP" sz="1000" dirty="0">
                <a:solidFill>
                  <a:srgbClr val="FFFFFF"/>
                </a:solidFill>
                <a:effectLst/>
                <a:latin typeface="Garamond" panose="02020404030301010803" pitchFamily="18" charset="0"/>
                <a:ea typeface="BIZ UDPゴシック" panose="020B0400000000000000" pitchFamily="50" charset="-128"/>
                <a:cs typeface="Times New Roman" panose="02020603050405020304" pitchFamily="18" charset="0"/>
              </a:rPr>
              <a:t>〇</a:t>
            </a: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昭和</a:t>
            </a:r>
            <a:r>
              <a:rPr lang="en-US" sz="1100" dirty="0">
                <a:effectLst/>
                <a:latin typeface="Garamond" panose="02020404030301010803" pitchFamily="18" charset="0"/>
                <a:ea typeface="BIZ UDPゴシック" panose="020B0400000000000000" pitchFamily="50" charset="-128"/>
                <a:cs typeface="Times New Roman" panose="02020603050405020304" pitchFamily="18" charset="0"/>
              </a:rPr>
              <a:t>56</a:t>
            </a: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年</a:t>
            </a:r>
            <a:r>
              <a:rPr lang="en-US" sz="1100" dirty="0">
                <a:effectLst/>
                <a:latin typeface="Garamond" panose="02020404030301010803" pitchFamily="18" charset="0"/>
                <a:ea typeface="BIZ UDPゴシック" panose="020B0400000000000000" pitchFamily="50" charset="-128"/>
                <a:cs typeface="Times New Roman" panose="02020603050405020304" pitchFamily="18" charset="0"/>
              </a:rPr>
              <a:t>3</a:t>
            </a: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月　東京大学法学部公法学科卒業</a:t>
            </a:r>
            <a:endParaRPr lang="ja-JP" sz="1100" dirty="0">
              <a:effectLst/>
              <a:latin typeface="Garamond" panose="02020404030301010803" pitchFamily="18" charset="0"/>
              <a:ea typeface="FZShuTi"/>
              <a:cs typeface="Times New Roman" panose="02020603050405020304" pitchFamily="18" charset="0"/>
            </a:endParaRPr>
          </a:p>
          <a:p>
            <a:pPr marL="63500" indent="-63500">
              <a:lnSpc>
                <a:spcPct val="115000"/>
              </a:lnSpc>
              <a:spcAft>
                <a:spcPts val="1000"/>
              </a:spcAft>
            </a:pPr>
            <a:r>
              <a:rPr lang="ja-JP" sz="1100" dirty="0">
                <a:solidFill>
                  <a:srgbClr val="FFFFFF"/>
                </a:solidFill>
                <a:effectLst/>
                <a:latin typeface="Garamond" panose="02020404030301010803" pitchFamily="18" charset="0"/>
                <a:ea typeface="BIZ UDPゴシック" panose="020B0400000000000000" pitchFamily="50" charset="-128"/>
                <a:cs typeface="Times New Roman" panose="02020603050405020304" pitchFamily="18" charset="0"/>
              </a:rPr>
              <a:t>　 </a:t>
            </a: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昭和</a:t>
            </a:r>
            <a:r>
              <a:rPr lang="en-US" sz="1100" dirty="0">
                <a:effectLst/>
                <a:latin typeface="Garamond" panose="02020404030301010803" pitchFamily="18" charset="0"/>
                <a:ea typeface="BIZ UDPゴシック" panose="020B0400000000000000" pitchFamily="50" charset="-128"/>
                <a:cs typeface="Times New Roman" panose="02020603050405020304" pitchFamily="18" charset="0"/>
              </a:rPr>
              <a:t>57</a:t>
            </a: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年</a:t>
            </a:r>
            <a:r>
              <a:rPr lang="en-US" sz="1100" dirty="0">
                <a:effectLst/>
                <a:latin typeface="Garamond" panose="02020404030301010803" pitchFamily="18" charset="0"/>
                <a:ea typeface="BIZ UDPゴシック" panose="020B0400000000000000" pitchFamily="50" charset="-128"/>
                <a:cs typeface="Times New Roman" panose="02020603050405020304" pitchFamily="18" charset="0"/>
              </a:rPr>
              <a:t>4</a:t>
            </a: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月　労働省東京労働基準局勤務</a:t>
            </a:r>
            <a:endParaRPr lang="ja-JP" sz="1100" dirty="0">
              <a:effectLst/>
              <a:latin typeface="Garamond" panose="02020404030301010803" pitchFamily="18" charset="0"/>
              <a:ea typeface="FZShuTi"/>
              <a:cs typeface="Times New Roman" panose="02020603050405020304" pitchFamily="18" charset="0"/>
            </a:endParaRPr>
          </a:p>
          <a:p>
            <a:pPr marL="63500" indent="-63500">
              <a:lnSpc>
                <a:spcPct val="115000"/>
              </a:lnSpc>
              <a:spcAft>
                <a:spcPts val="1000"/>
              </a:spcAft>
            </a:pP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　 昭和</a:t>
            </a:r>
            <a:r>
              <a:rPr lang="en-US" sz="1100" dirty="0">
                <a:effectLst/>
                <a:latin typeface="Garamond" panose="02020404030301010803" pitchFamily="18" charset="0"/>
                <a:ea typeface="BIZ UDPゴシック" panose="020B0400000000000000" pitchFamily="50" charset="-128"/>
                <a:cs typeface="Times New Roman" panose="02020603050405020304" pitchFamily="18" charset="0"/>
              </a:rPr>
              <a:t>60</a:t>
            </a: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年</a:t>
            </a:r>
            <a:r>
              <a:rPr lang="en-US" sz="1100" dirty="0">
                <a:effectLst/>
                <a:latin typeface="Garamond" panose="02020404030301010803" pitchFamily="18" charset="0"/>
                <a:ea typeface="BIZ UDPゴシック" panose="020B0400000000000000" pitchFamily="50" charset="-128"/>
                <a:cs typeface="Times New Roman" panose="02020603050405020304" pitchFamily="18" charset="0"/>
              </a:rPr>
              <a:t>4</a:t>
            </a: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月　弁護士登録、第一東京弁護士会所属</a:t>
            </a:r>
            <a:endParaRPr lang="ja-JP" sz="1100" dirty="0">
              <a:effectLst/>
              <a:latin typeface="Garamond" panose="02020404030301010803" pitchFamily="18" charset="0"/>
              <a:ea typeface="FZShuTi"/>
              <a:cs typeface="Times New Roman" panose="02020603050405020304" pitchFamily="18" charset="0"/>
            </a:endParaRPr>
          </a:p>
          <a:p>
            <a:pPr marL="63500" indent="-63500">
              <a:lnSpc>
                <a:spcPct val="115000"/>
              </a:lnSpc>
              <a:spcAft>
                <a:spcPts val="1000"/>
              </a:spcAft>
            </a:pP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　　　　　　　　　　　　　 安西法律事務所入所</a:t>
            </a:r>
            <a:endParaRPr lang="ja-JP" sz="1100" dirty="0">
              <a:effectLst/>
              <a:latin typeface="Garamond" panose="02020404030301010803" pitchFamily="18" charset="0"/>
              <a:ea typeface="FZShuTi"/>
              <a:cs typeface="Times New Roman" panose="02020603050405020304" pitchFamily="18" charset="0"/>
            </a:endParaRPr>
          </a:p>
          <a:p>
            <a:pPr marL="63500" indent="-63500">
              <a:lnSpc>
                <a:spcPct val="115000"/>
              </a:lnSpc>
              <a:spcAft>
                <a:spcPts val="1000"/>
              </a:spcAft>
            </a:pP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　 平成</a:t>
            </a:r>
            <a:r>
              <a:rPr lang="en-US" sz="1100" dirty="0">
                <a:effectLst/>
                <a:latin typeface="Garamond" panose="02020404030301010803" pitchFamily="18" charset="0"/>
                <a:ea typeface="BIZ UDPゴシック" panose="020B0400000000000000" pitchFamily="50" charset="-128"/>
                <a:cs typeface="Times New Roman" panose="02020603050405020304" pitchFamily="18" charset="0"/>
              </a:rPr>
              <a:t>18</a:t>
            </a: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年</a:t>
            </a:r>
            <a:r>
              <a:rPr lang="en-US" sz="1100" dirty="0">
                <a:effectLst/>
                <a:latin typeface="Garamond" panose="02020404030301010803" pitchFamily="18" charset="0"/>
                <a:ea typeface="BIZ UDPゴシック" panose="020B0400000000000000" pitchFamily="50" charset="-128"/>
                <a:cs typeface="Times New Roman" panose="02020603050405020304" pitchFamily="18" charset="0"/>
              </a:rPr>
              <a:t>3</a:t>
            </a: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月　外井（ＴＯＩ）法律事務所開設</a:t>
            </a:r>
            <a:endParaRPr lang="ja-JP" sz="1100" dirty="0">
              <a:effectLst/>
              <a:latin typeface="Garamond" panose="02020404030301010803" pitchFamily="18" charset="0"/>
              <a:ea typeface="FZShuTi"/>
              <a:cs typeface="Times New Roman" panose="02020603050405020304" pitchFamily="18" charset="0"/>
            </a:endParaRPr>
          </a:p>
          <a:p>
            <a:pPr marL="63500" indent="-63500">
              <a:lnSpc>
                <a:spcPct val="115000"/>
              </a:lnSpc>
              <a:spcAft>
                <a:spcPts val="1000"/>
              </a:spcAft>
            </a:pPr>
            <a:r>
              <a:rPr lang="ja-JP" sz="1100" dirty="0">
                <a:effectLst/>
                <a:latin typeface="Garamond" panose="02020404030301010803" pitchFamily="18" charset="0"/>
                <a:ea typeface="BIZ UDPゴシック" panose="020B0400000000000000" pitchFamily="50" charset="-128"/>
                <a:cs typeface="Times New Roman" panose="02020603050405020304" pitchFamily="18" charset="0"/>
              </a:rPr>
              <a:t>　　　　　　　　　　　第一東京弁護士会副会長を歴任</a:t>
            </a:r>
            <a:endParaRPr lang="ja-JP" sz="1100" dirty="0">
              <a:effectLst/>
              <a:latin typeface="Garamond" panose="02020404030301010803" pitchFamily="18" charset="0"/>
              <a:ea typeface="FZShuTi"/>
              <a:cs typeface="Times New Roman" panose="02020603050405020304" pitchFamily="18" charset="0"/>
            </a:endParaRPr>
          </a:p>
        </p:txBody>
      </p:sp>
      <p:pic>
        <p:nvPicPr>
          <p:cNvPr id="2" name="図 1" descr="○○○○○○○○イメージ">
            <a:extLst>
              <a:ext uri="{FF2B5EF4-FFF2-40B4-BE49-F238E27FC236}">
                <a16:creationId xmlns:a16="http://schemas.microsoft.com/office/drawing/2014/main" id="{4A601EB1-6758-08D1-95F1-EC5BA3E102D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95266" y="811095"/>
            <a:ext cx="1430397" cy="1688466"/>
          </a:xfrm>
          <a:prstGeom prst="rect">
            <a:avLst/>
          </a:prstGeom>
          <a:noFill/>
          <a:ln>
            <a:noFill/>
          </a:ln>
        </p:spPr>
      </p:pic>
      <p:sp>
        <p:nvSpPr>
          <p:cNvPr id="6" name="テキスト ボックス 2">
            <a:extLst>
              <a:ext uri="{FF2B5EF4-FFF2-40B4-BE49-F238E27FC236}">
                <a16:creationId xmlns:a16="http://schemas.microsoft.com/office/drawing/2014/main" id="{9D4C8920-2610-DC8E-8607-83843C0EBF46}"/>
              </a:ext>
            </a:extLst>
          </p:cNvPr>
          <p:cNvSpPr txBox="1">
            <a:spLocks noChangeArrowheads="1"/>
          </p:cNvSpPr>
          <p:nvPr/>
        </p:nvSpPr>
        <p:spPr bwMode="auto">
          <a:xfrm>
            <a:off x="215900" y="6965427"/>
            <a:ext cx="7098619" cy="1885550"/>
          </a:xfrm>
          <a:prstGeom prst="rect">
            <a:avLst/>
          </a:prstGeom>
          <a:noFill/>
          <a:ln w="9525">
            <a:noFill/>
            <a:miter lim="800000"/>
            <a:headEnd/>
            <a:tailEnd/>
          </a:ln>
        </p:spPr>
        <p:txBody>
          <a:bodyPr rot="0" vert="horz" wrap="square" lIns="91440" tIns="45720" rIns="91440" bIns="45720" anchor="t" anchorCtr="0">
            <a:noAutofit/>
          </a:bodyPr>
          <a:lstStyle/>
          <a:p>
            <a:pPr indent="152400">
              <a:lnSpc>
                <a:spcPts val="1300"/>
              </a:lnSpc>
              <a:spcAft>
                <a:spcPts val="1000"/>
              </a:spcAft>
            </a:pPr>
            <a:r>
              <a:rPr lang="en-US" sz="1200" b="1" u="sng" dirty="0">
                <a:effectLst/>
                <a:latin typeface="BIZ UDPゴシック" panose="020B0400000000000000" pitchFamily="50" charset="-128"/>
                <a:ea typeface="FZShuTi"/>
                <a:cs typeface="Meiryo UI" panose="020B0604030504040204" pitchFamily="50" charset="-128"/>
              </a:rPr>
              <a:t>FAX 048-641-0924</a:t>
            </a:r>
            <a:r>
              <a:rPr lang="en-US" sz="900" dirty="0">
                <a:effectLst/>
                <a:latin typeface="BIZ UDPゴシック" panose="020B0400000000000000" pitchFamily="50" charset="-128"/>
                <a:ea typeface="FZShuTi"/>
                <a:cs typeface="Meiryo UI" panose="020B0604030504040204" pitchFamily="50" charset="-128"/>
              </a:rPr>
              <a:t>(</a:t>
            </a:r>
            <a:r>
              <a:rPr lang="ja-JP" sz="900" dirty="0">
                <a:effectLst/>
                <a:latin typeface="Garamond" panose="02020404030301010803" pitchFamily="18" charset="0"/>
                <a:ea typeface="BIZ UDPゴシック" panose="020B0400000000000000" pitchFamily="50" charset="-128"/>
                <a:cs typeface="Meiryo UI" panose="020B0604030504040204" pitchFamily="50" charset="-128"/>
              </a:rPr>
              <a:t>埼玉県経営者協会宛</a:t>
            </a:r>
            <a:r>
              <a:rPr lang="en-US" sz="900" dirty="0">
                <a:effectLst/>
                <a:latin typeface="Garamond" panose="02020404030301010803" pitchFamily="18" charset="0"/>
                <a:ea typeface="BIZ UDPゴシック" panose="020B0400000000000000" pitchFamily="50" charset="-128"/>
                <a:cs typeface="Meiryo UI" panose="020B0604030504040204" pitchFamily="50" charset="-128"/>
              </a:rPr>
              <a:t>)</a:t>
            </a:r>
            <a:r>
              <a:rPr lang="en-US" sz="1050" dirty="0">
                <a:effectLst/>
                <a:latin typeface="BIZ UDPゴシック" panose="020B0400000000000000" pitchFamily="50" charset="-128"/>
                <a:ea typeface="FZShuTi"/>
                <a:cs typeface="Meiryo UI" panose="020B0604030504040204" pitchFamily="50" charset="-128"/>
              </a:rPr>
              <a:t>   </a:t>
            </a:r>
            <a:r>
              <a:rPr lang="ja-JP" sz="1050"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申込締切：各講座日の１週間前</a:t>
            </a:r>
            <a:endParaRPr lang="ja-JP" sz="1100" dirty="0">
              <a:effectLst/>
              <a:latin typeface="Garamond" panose="02020404030301010803" pitchFamily="18" charset="0"/>
              <a:ea typeface="FZShuTi"/>
              <a:cs typeface="Times New Roman" panose="02020603050405020304" pitchFamily="18" charset="0"/>
            </a:endParaRPr>
          </a:p>
          <a:p>
            <a:pPr algn="ctr">
              <a:lnSpc>
                <a:spcPct val="115000"/>
              </a:lnSpc>
              <a:spcAft>
                <a:spcPts val="1000"/>
              </a:spcAft>
            </a:pPr>
            <a:r>
              <a:rPr lang="ja-JP" sz="1400" b="1" dirty="0">
                <a:effectLst/>
                <a:latin typeface="Garamond" panose="02020404030301010803" pitchFamily="18" charset="0"/>
                <a:ea typeface="BIZ UDPゴシック" panose="020B0400000000000000" pitchFamily="50" charset="-128"/>
                <a:cs typeface="Meiryo UI" panose="020B0604030504040204" pitchFamily="50" charset="-128"/>
              </a:rPr>
              <a:t>　令和</a:t>
            </a:r>
            <a:r>
              <a:rPr lang="ja-JP" altLang="en-US" sz="1400" b="1" dirty="0">
                <a:effectLst/>
                <a:latin typeface="Garamond" panose="02020404030301010803" pitchFamily="18" charset="0"/>
                <a:ea typeface="BIZ UDPゴシック" panose="020B0400000000000000" pitchFamily="50" charset="-128"/>
                <a:cs typeface="Meiryo UI" panose="020B0604030504040204" pitchFamily="50" charset="-128"/>
              </a:rPr>
              <a:t>７</a:t>
            </a:r>
            <a:r>
              <a:rPr lang="ja-JP" sz="1400" b="1" dirty="0">
                <a:effectLst/>
                <a:latin typeface="Garamond" panose="02020404030301010803" pitchFamily="18" charset="0"/>
                <a:ea typeface="BIZ UDPゴシック" panose="020B0400000000000000" pitchFamily="50" charset="-128"/>
                <a:cs typeface="Meiryo UI" panose="020B0604030504040204" pitchFamily="50" charset="-128"/>
              </a:rPr>
              <a:t>年度『労働法実務講座』　参加申込書</a:t>
            </a:r>
            <a:endParaRPr lang="ja-JP" sz="1100" dirty="0">
              <a:effectLst/>
              <a:latin typeface="Garamond" panose="02020404030301010803" pitchFamily="18" charset="0"/>
              <a:ea typeface="FZShuTi"/>
              <a:cs typeface="Times New Roman" panose="02020603050405020304" pitchFamily="18" charset="0"/>
            </a:endParaRPr>
          </a:p>
          <a:p>
            <a:pPr indent="133350">
              <a:lnSpc>
                <a:spcPts val="1300"/>
              </a:lnSpc>
              <a:spcAft>
                <a:spcPts val="1000"/>
              </a:spcAft>
            </a:pP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貴社名　　　　　　　　　　　　　　　　　　</a:t>
            </a:r>
            <a:r>
              <a:rPr lang="ja-JP" alt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所属・役職名　　　　</a:t>
            </a:r>
            <a:r>
              <a:rPr lang="ja-JP" alt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alt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alt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en-US" sz="1050" u="sng" dirty="0">
                <a:solidFill>
                  <a:srgbClr val="FFFFFF"/>
                </a:solidFill>
                <a:effectLst/>
                <a:latin typeface="Garamond" panose="02020404030301010803" pitchFamily="18" charset="0"/>
                <a:ea typeface="BIZ UDPゴシック" panose="020B0400000000000000" pitchFamily="50" charset="-128"/>
                <a:cs typeface="Meiryo UI" panose="020B0604030504040204" pitchFamily="50" charset="-128"/>
              </a:rPr>
              <a:t>.</a:t>
            </a:r>
            <a:r>
              <a:rPr 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endParaRPr lang="ja-JP" sz="1100" dirty="0">
              <a:effectLst/>
              <a:latin typeface="Garamond" panose="02020404030301010803" pitchFamily="18" charset="0"/>
              <a:ea typeface="FZShuTi"/>
              <a:cs typeface="Times New Roman" panose="02020603050405020304" pitchFamily="18" charset="0"/>
            </a:endParaRPr>
          </a:p>
          <a:p>
            <a:pPr indent="133350">
              <a:lnSpc>
                <a:spcPts val="1300"/>
              </a:lnSpc>
              <a:spcAft>
                <a:spcPts val="1000"/>
              </a:spcAft>
            </a:pP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担当者名　　　</a:t>
            </a:r>
            <a:r>
              <a:rPr 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en-US" sz="1050" u="sng" dirty="0">
                <a:effectLst/>
                <a:latin typeface="Garamond" panose="02020404030301010803" pitchFamily="18" charset="0"/>
                <a:ea typeface="BIZ UDPゴシック" panose="020B0400000000000000" pitchFamily="50" charset="-128"/>
                <a:cs typeface="Meiryo UI" panose="020B0604030504040204" pitchFamily="50" charset="-128"/>
              </a:rPr>
              <a:t>TEL</a:t>
            </a:r>
            <a:r>
              <a:rPr lang="en-US" altLang="ja-JP" sz="1050" u="sng" dirty="0">
                <a:effectLst/>
                <a:latin typeface="Garamond" panose="02020404030301010803" pitchFamily="18" charset="0"/>
                <a:ea typeface="BIZ UDPゴシック" panose="020B0400000000000000" pitchFamily="50" charset="-128"/>
                <a:cs typeface="Meiryo UI" panose="020B0604030504040204" pitchFamily="50" charset="-128"/>
              </a:rPr>
              <a:t>/MAIL</a:t>
            </a:r>
            <a:r>
              <a:rPr lang="ja-JP" alt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alt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en-US" altLang="ja-JP" sz="1050" u="sng" dirty="0">
                <a:effectLst/>
                <a:latin typeface="Garamond" panose="02020404030301010803" pitchFamily="18" charset="0"/>
                <a:ea typeface="BIZ UDPゴシック" panose="020B0400000000000000" pitchFamily="50" charset="-128"/>
                <a:cs typeface="Meiryo UI" panose="020B0604030504040204" pitchFamily="50" charset="-128"/>
              </a:rPr>
              <a:t>@</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en-US" alt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alt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alt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ja-JP"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en-US" sz="1050" u="sng" dirty="0">
                <a:effectLst/>
                <a:latin typeface="Garamond" panose="02020404030301010803" pitchFamily="18" charset="0"/>
                <a:ea typeface="BIZ UDPゴシック" panose="020B0400000000000000" pitchFamily="50" charset="-128"/>
                <a:cs typeface="Meiryo UI" panose="020B0604030504040204" pitchFamily="50" charset="-128"/>
              </a:rPr>
              <a:t>      </a:t>
            </a:r>
            <a:r>
              <a:rPr lang="en-US" sz="1050" u="sng" dirty="0">
                <a:solidFill>
                  <a:srgbClr val="FFFFFF"/>
                </a:solidFill>
                <a:effectLst/>
                <a:latin typeface="Garamond" panose="02020404030301010803" pitchFamily="18" charset="0"/>
                <a:ea typeface="Meiryo UI" panose="020B0604030504040204" pitchFamily="50" charset="-128"/>
                <a:cs typeface="Meiryo UI" panose="020B0604030504040204" pitchFamily="50" charset="-128"/>
              </a:rPr>
              <a:t>.</a:t>
            </a:r>
            <a:endParaRPr lang="ja-JP" sz="1100" dirty="0">
              <a:effectLst/>
              <a:latin typeface="Garamond" panose="02020404030301010803" pitchFamily="18" charset="0"/>
              <a:ea typeface="FZShuTi"/>
              <a:cs typeface="Times New Roman" panose="02020603050405020304" pitchFamily="18" charset="0"/>
            </a:endParaRPr>
          </a:p>
          <a:p>
            <a:pPr indent="133350">
              <a:lnSpc>
                <a:spcPts val="1300"/>
              </a:lnSpc>
              <a:spcAft>
                <a:spcPts val="1000"/>
              </a:spcAft>
            </a:pPr>
            <a:r>
              <a:rPr lang="ja-JP" sz="1050" b="1" u="sng" dirty="0">
                <a:effectLst/>
                <a:latin typeface="Garamond" panose="02020404030301010803" pitchFamily="18" charset="0"/>
                <a:ea typeface="Meiryo UI" panose="020B0604030504040204" pitchFamily="50" charset="-128"/>
                <a:cs typeface="Meiryo UI" panose="020B0604030504040204" pitchFamily="50" charset="-128"/>
              </a:rPr>
              <a:t>テキスト購入冊数</a:t>
            </a:r>
            <a:r>
              <a:rPr lang="ja-JP" sz="1050" b="1" dirty="0">
                <a:effectLst/>
                <a:latin typeface="Garamond" panose="02020404030301010803" pitchFamily="18" charset="0"/>
                <a:ea typeface="Meiryo UI" panose="020B0604030504040204" pitchFamily="50" charset="-128"/>
                <a:cs typeface="Meiryo UI" panose="020B0604030504040204" pitchFamily="50" charset="-128"/>
              </a:rPr>
              <a:t>　</a:t>
            </a:r>
            <a:r>
              <a:rPr lang="ja-JP" sz="1050" b="1" u="sng" dirty="0">
                <a:effectLst/>
                <a:latin typeface="Garamond" panose="02020404030301010803" pitchFamily="18" charset="0"/>
                <a:ea typeface="Meiryo UI" panose="020B0604030504040204" pitchFamily="50" charset="-128"/>
                <a:cs typeface="Meiryo UI" panose="020B0604030504040204" pitchFamily="50" charset="-128"/>
              </a:rPr>
              <a:t>　　　　冊</a:t>
            </a:r>
            <a:r>
              <a:rPr lang="ja-JP" sz="1050" b="1" dirty="0">
                <a:effectLst/>
                <a:latin typeface="Garamond" panose="02020404030301010803" pitchFamily="18" charset="0"/>
                <a:ea typeface="Meiryo UI" panose="020B0604030504040204" pitchFamily="50" charset="-128"/>
                <a:cs typeface="Meiryo UI" panose="020B0604030504040204" pitchFamily="50" charset="-128"/>
              </a:rPr>
              <a:t>　　　　</a:t>
            </a:r>
            <a:r>
              <a:rPr lang="ja-JP" sz="1100" b="1" u="sng" dirty="0">
                <a:effectLst/>
                <a:latin typeface="Garamond" panose="02020404030301010803" pitchFamily="18" charset="0"/>
                <a:ea typeface="ＭＳ ゴシック" panose="020B0609070205080204" pitchFamily="49" charset="-128"/>
                <a:cs typeface="Meiryo UI" panose="020B0604030504040204" pitchFamily="50" charset="-128"/>
              </a:rPr>
              <a:t>①第１講</a:t>
            </a:r>
            <a:r>
              <a:rPr lang="en-US" sz="1100" b="1" u="sng" dirty="0">
                <a:effectLst/>
                <a:latin typeface="Garamond" panose="02020404030301010803" pitchFamily="18" charset="0"/>
                <a:ea typeface="ＭＳ ゴシック" panose="020B0609070205080204" pitchFamily="49" charset="-128"/>
                <a:cs typeface="Meiryo UI" panose="020B0604030504040204" pitchFamily="50" charset="-128"/>
              </a:rPr>
              <a:t>6/</a:t>
            </a:r>
            <a:r>
              <a:rPr lang="en-US" altLang="ja-JP" sz="1100" b="1" u="sng" dirty="0">
                <a:effectLst/>
                <a:latin typeface="Garamond" panose="02020404030301010803" pitchFamily="18" charset="0"/>
                <a:ea typeface="ＭＳ ゴシック" panose="020B0609070205080204" pitchFamily="49" charset="-128"/>
                <a:cs typeface="Meiryo UI" panose="020B0604030504040204" pitchFamily="50" charset="-128"/>
              </a:rPr>
              <a:t>4</a:t>
            </a:r>
            <a:r>
              <a:rPr lang="en-US" sz="1100" b="1" u="sng" dirty="0">
                <a:effectLst/>
                <a:latin typeface="Garamond" panose="02020404030301010803" pitchFamily="18" charset="0"/>
                <a:ea typeface="ＭＳ ゴシック" panose="020B0609070205080204" pitchFamily="49" charset="-128"/>
                <a:cs typeface="Meiryo UI" panose="020B0604030504040204" pitchFamily="50" charset="-128"/>
              </a:rPr>
              <a:t>(</a:t>
            </a:r>
            <a:r>
              <a:rPr lang="ja-JP" sz="1100" b="1" u="sng" dirty="0">
                <a:effectLst/>
                <a:latin typeface="Garamond" panose="02020404030301010803" pitchFamily="18" charset="0"/>
                <a:ea typeface="ＭＳ ゴシック" panose="020B0609070205080204" pitchFamily="49" charset="-128"/>
                <a:cs typeface="Meiryo UI" panose="020B0604030504040204" pitchFamily="50" charset="-128"/>
              </a:rPr>
              <a:t>水</a:t>
            </a:r>
            <a:r>
              <a:rPr lang="en-US" sz="1100" b="1" u="sng" dirty="0">
                <a:effectLst/>
                <a:latin typeface="Garamond" panose="02020404030301010803" pitchFamily="18" charset="0"/>
                <a:ea typeface="ＭＳ ゴシック" panose="020B0609070205080204" pitchFamily="49" charset="-128"/>
                <a:cs typeface="Meiryo UI" panose="020B0604030504040204" pitchFamily="50" charset="-128"/>
              </a:rPr>
              <a:t>)</a:t>
            </a:r>
            <a:r>
              <a:rPr lang="ja-JP" sz="1100" b="1" dirty="0">
                <a:effectLst/>
                <a:latin typeface="Garamond" panose="02020404030301010803" pitchFamily="18" charset="0"/>
                <a:ea typeface="Meiryo UI" panose="020B0604030504040204" pitchFamily="50" charset="-128"/>
                <a:cs typeface="Meiryo UI" panose="020B0604030504040204" pitchFamily="50" charset="-128"/>
              </a:rPr>
              <a:t>　　</a:t>
            </a:r>
            <a:r>
              <a:rPr lang="ja-JP" sz="1100" b="1" u="sng" dirty="0">
                <a:effectLst/>
                <a:latin typeface="Garamond" panose="02020404030301010803" pitchFamily="18" charset="0"/>
                <a:ea typeface="ＭＳ ゴシック" panose="020B0609070205080204" pitchFamily="49" charset="-128"/>
                <a:cs typeface="Meiryo UI" panose="020B0604030504040204" pitchFamily="50" charset="-128"/>
              </a:rPr>
              <a:t>②第２講</a:t>
            </a:r>
            <a:r>
              <a:rPr lang="en-US" sz="1100" b="1" u="sng" dirty="0">
                <a:effectLst/>
                <a:latin typeface="Garamond" panose="02020404030301010803" pitchFamily="18" charset="0"/>
                <a:ea typeface="ＭＳ ゴシック" panose="020B0609070205080204" pitchFamily="49" charset="-128"/>
                <a:cs typeface="Meiryo UI" panose="020B0604030504040204" pitchFamily="50" charset="-128"/>
              </a:rPr>
              <a:t>6/1</a:t>
            </a:r>
            <a:r>
              <a:rPr lang="en-US" altLang="ja-JP" sz="1100" b="1" u="sng" dirty="0">
                <a:effectLst/>
                <a:latin typeface="Garamond" panose="02020404030301010803" pitchFamily="18" charset="0"/>
                <a:ea typeface="ＭＳ ゴシック" panose="020B0609070205080204" pitchFamily="49" charset="-128"/>
                <a:cs typeface="Meiryo UI" panose="020B0604030504040204" pitchFamily="50" charset="-128"/>
              </a:rPr>
              <a:t>1(</a:t>
            </a:r>
            <a:r>
              <a:rPr lang="ja-JP" altLang="en-US" sz="1100" b="1" u="sng" dirty="0">
                <a:effectLst/>
                <a:latin typeface="Garamond" panose="02020404030301010803" pitchFamily="18" charset="0"/>
                <a:ea typeface="ＭＳ ゴシック" panose="020B0609070205080204" pitchFamily="49" charset="-128"/>
                <a:cs typeface="Meiryo UI" panose="020B0604030504040204" pitchFamily="50" charset="-128"/>
              </a:rPr>
              <a:t>水</a:t>
            </a:r>
            <a:r>
              <a:rPr lang="en-US" altLang="ja-JP" sz="1100" b="1" u="sng" dirty="0">
                <a:effectLst/>
                <a:latin typeface="Garamond" panose="02020404030301010803" pitchFamily="18" charset="0"/>
                <a:ea typeface="ＭＳ ゴシック" panose="020B0609070205080204" pitchFamily="49" charset="-128"/>
                <a:cs typeface="Meiryo UI" panose="020B0604030504040204" pitchFamily="50" charset="-128"/>
              </a:rPr>
              <a:t>)</a:t>
            </a:r>
            <a:r>
              <a:rPr lang="ja-JP" sz="1100" b="1" u="sng" dirty="0">
                <a:effectLst/>
                <a:latin typeface="Garamond" panose="02020404030301010803" pitchFamily="18" charset="0"/>
                <a:ea typeface="Meiryo UI" panose="020B0604030504040204" pitchFamily="50" charset="-128"/>
                <a:cs typeface="Meiryo UI" panose="020B0604030504040204" pitchFamily="50" charset="-128"/>
              </a:rPr>
              <a:t>　</a:t>
            </a:r>
            <a:r>
              <a:rPr lang="ja-JP" sz="1100" b="1" dirty="0">
                <a:effectLst/>
                <a:latin typeface="Garamond" panose="02020404030301010803" pitchFamily="18" charset="0"/>
                <a:ea typeface="Meiryo UI" panose="020B0604030504040204" pitchFamily="50" charset="-128"/>
                <a:cs typeface="Meiryo UI" panose="020B0604030504040204" pitchFamily="50" charset="-128"/>
              </a:rPr>
              <a:t>　</a:t>
            </a:r>
            <a:r>
              <a:rPr lang="ja-JP" sz="1100" b="1" u="sng" dirty="0">
                <a:effectLst/>
                <a:latin typeface="Garamond" panose="02020404030301010803" pitchFamily="18" charset="0"/>
                <a:ea typeface="ＭＳ ゴシック" panose="020B0609070205080204" pitchFamily="49" charset="-128"/>
                <a:cs typeface="Meiryo UI" panose="020B0604030504040204" pitchFamily="50" charset="-128"/>
              </a:rPr>
              <a:t>③第３講</a:t>
            </a:r>
            <a:r>
              <a:rPr lang="en-US" sz="1100" b="1" u="sng" dirty="0">
                <a:effectLst/>
                <a:latin typeface="Garamond" panose="02020404030301010803" pitchFamily="18" charset="0"/>
                <a:ea typeface="ＭＳ ゴシック" panose="020B0609070205080204" pitchFamily="49" charset="-128"/>
                <a:cs typeface="Meiryo UI" panose="020B0604030504040204" pitchFamily="50" charset="-128"/>
              </a:rPr>
              <a:t>6/</a:t>
            </a:r>
            <a:r>
              <a:rPr lang="en-US" altLang="ja-JP" sz="1100" b="1" u="sng" dirty="0">
                <a:effectLst/>
                <a:latin typeface="Garamond" panose="02020404030301010803" pitchFamily="18" charset="0"/>
                <a:ea typeface="ＭＳ ゴシック" panose="020B0609070205080204" pitchFamily="49" charset="-128"/>
                <a:cs typeface="Meiryo UI" panose="020B0604030504040204" pitchFamily="50" charset="-128"/>
              </a:rPr>
              <a:t>18(</a:t>
            </a:r>
            <a:r>
              <a:rPr lang="ja-JP" altLang="en-US" sz="1100" b="1" u="sng" dirty="0">
                <a:latin typeface="Garamond" panose="02020404030301010803" pitchFamily="18" charset="0"/>
                <a:ea typeface="ＭＳ ゴシック" panose="020B0609070205080204" pitchFamily="49" charset="-128"/>
                <a:cs typeface="Meiryo UI" panose="020B0604030504040204" pitchFamily="50" charset="-128"/>
              </a:rPr>
              <a:t>水</a:t>
            </a:r>
            <a:r>
              <a:rPr lang="en-US" altLang="ja-JP" sz="1100" b="1" u="sng" dirty="0">
                <a:effectLst/>
                <a:latin typeface="Garamond" panose="02020404030301010803" pitchFamily="18" charset="0"/>
                <a:ea typeface="ＭＳ ゴシック" panose="020B0609070205080204" pitchFamily="49" charset="-128"/>
                <a:cs typeface="Meiryo UI" panose="020B0604030504040204" pitchFamily="50" charset="-128"/>
              </a:rPr>
              <a:t>)</a:t>
            </a:r>
            <a:r>
              <a:rPr lang="ja-JP" altLang="en-US" sz="1100" b="1" dirty="0">
                <a:effectLst/>
                <a:latin typeface="Garamond" panose="02020404030301010803" pitchFamily="18" charset="0"/>
                <a:ea typeface="ＭＳ ゴシック" panose="020B0609070205080204" pitchFamily="49" charset="-128"/>
                <a:cs typeface="Meiryo UI" panose="020B0604030504040204" pitchFamily="50" charset="-128"/>
              </a:rPr>
              <a:t>　</a:t>
            </a:r>
            <a:r>
              <a:rPr lang="ja-JP" altLang="en-US" sz="1100" b="1" u="sng" dirty="0">
                <a:effectLst/>
                <a:latin typeface="Garamond" panose="02020404030301010803" pitchFamily="18" charset="0"/>
                <a:ea typeface="ＭＳ ゴシック" panose="020B0609070205080204" pitchFamily="49" charset="-128"/>
                <a:cs typeface="Meiryo UI" panose="020B0604030504040204" pitchFamily="50" charset="-128"/>
              </a:rPr>
              <a:t>④第４講</a:t>
            </a:r>
            <a:r>
              <a:rPr lang="en-US" altLang="ja-JP" sz="1100" b="1" u="sng" dirty="0">
                <a:effectLst/>
                <a:latin typeface="Garamond" panose="02020404030301010803" pitchFamily="18" charset="0"/>
                <a:ea typeface="ＭＳ ゴシック" panose="020B0609070205080204" pitchFamily="49" charset="-128"/>
                <a:cs typeface="Meiryo UI" panose="020B0604030504040204" pitchFamily="50" charset="-128"/>
              </a:rPr>
              <a:t>6/25(</a:t>
            </a:r>
            <a:r>
              <a:rPr lang="ja-JP" altLang="en-US" sz="1100" b="1" u="sng" dirty="0">
                <a:effectLst/>
                <a:latin typeface="Garamond" panose="02020404030301010803" pitchFamily="18" charset="0"/>
                <a:ea typeface="ＭＳ ゴシック" panose="020B0609070205080204" pitchFamily="49" charset="-128"/>
                <a:cs typeface="Meiryo UI" panose="020B0604030504040204" pitchFamily="50" charset="-128"/>
              </a:rPr>
              <a:t>水</a:t>
            </a:r>
            <a:r>
              <a:rPr lang="en-US" altLang="ja-JP" sz="1100" b="1" u="sng" dirty="0">
                <a:effectLst/>
                <a:latin typeface="Garamond" panose="02020404030301010803" pitchFamily="18" charset="0"/>
                <a:ea typeface="ＭＳ ゴシック" panose="020B0609070205080204" pitchFamily="49" charset="-128"/>
                <a:cs typeface="Meiryo UI" panose="020B0604030504040204" pitchFamily="50" charset="-128"/>
              </a:rPr>
              <a:t>)</a:t>
            </a:r>
            <a:endParaRPr lang="ja-JP" sz="1100" dirty="0">
              <a:effectLst/>
              <a:latin typeface="Garamond" panose="02020404030301010803" pitchFamily="18" charset="0"/>
              <a:ea typeface="FZShuTi"/>
              <a:cs typeface="Times New Roman" panose="02020603050405020304" pitchFamily="18" charset="0"/>
            </a:endParaRPr>
          </a:p>
        </p:txBody>
      </p:sp>
      <p:graphicFrame>
        <p:nvGraphicFramePr>
          <p:cNvPr id="7" name="表 6">
            <a:extLst>
              <a:ext uri="{FF2B5EF4-FFF2-40B4-BE49-F238E27FC236}">
                <a16:creationId xmlns:a16="http://schemas.microsoft.com/office/drawing/2014/main" id="{BA1BCB35-D1D7-545B-A1CA-02EF151F60E4}"/>
              </a:ext>
            </a:extLst>
          </p:cNvPr>
          <p:cNvGraphicFramePr>
            <a:graphicFrameLocks noGrp="1"/>
          </p:cNvGraphicFramePr>
          <p:nvPr>
            <p:extLst>
              <p:ext uri="{D42A27DB-BD31-4B8C-83A1-F6EECF244321}">
                <p14:modId xmlns:p14="http://schemas.microsoft.com/office/powerpoint/2010/main" val="3094088959"/>
              </p:ext>
            </p:extLst>
          </p:nvPr>
        </p:nvGraphicFramePr>
        <p:xfrm>
          <a:off x="349248" y="8561355"/>
          <a:ext cx="6965271" cy="1685099"/>
        </p:xfrm>
        <a:graphic>
          <a:graphicData uri="http://schemas.openxmlformats.org/drawingml/2006/table">
            <a:tbl>
              <a:tblPr firstRow="1" firstCol="1" bandRow="1"/>
              <a:tblGrid>
                <a:gridCol w="1395028">
                  <a:extLst>
                    <a:ext uri="{9D8B030D-6E8A-4147-A177-3AD203B41FA5}">
                      <a16:colId xmlns:a16="http://schemas.microsoft.com/office/drawing/2014/main" val="1029392001"/>
                    </a:ext>
                  </a:extLst>
                </a:gridCol>
                <a:gridCol w="1630747">
                  <a:extLst>
                    <a:ext uri="{9D8B030D-6E8A-4147-A177-3AD203B41FA5}">
                      <a16:colId xmlns:a16="http://schemas.microsoft.com/office/drawing/2014/main" val="1635490441"/>
                    </a:ext>
                  </a:extLst>
                </a:gridCol>
                <a:gridCol w="1714500">
                  <a:extLst>
                    <a:ext uri="{9D8B030D-6E8A-4147-A177-3AD203B41FA5}">
                      <a16:colId xmlns:a16="http://schemas.microsoft.com/office/drawing/2014/main" val="2111848239"/>
                    </a:ext>
                  </a:extLst>
                </a:gridCol>
                <a:gridCol w="2224996">
                  <a:extLst>
                    <a:ext uri="{9D8B030D-6E8A-4147-A177-3AD203B41FA5}">
                      <a16:colId xmlns:a16="http://schemas.microsoft.com/office/drawing/2014/main" val="4139808933"/>
                    </a:ext>
                  </a:extLst>
                </a:gridCol>
              </a:tblGrid>
              <a:tr h="645631">
                <a:tc>
                  <a:txBody>
                    <a:bodyPr/>
                    <a:lstStyle/>
                    <a:p>
                      <a:pPr algn="ctr">
                        <a:lnSpc>
                          <a:spcPts val="1400"/>
                        </a:lnSpc>
                        <a:spcAft>
                          <a:spcPts val="1000"/>
                        </a:spcAft>
                      </a:pPr>
                      <a:r>
                        <a:rPr lang="ja-JP" sz="1050">
                          <a:effectLst/>
                          <a:latin typeface="Garamond" panose="02020404030301010803" pitchFamily="18" charset="0"/>
                          <a:ea typeface="BIZ UDPゴシック" panose="020B0400000000000000" pitchFamily="50" charset="-128"/>
                          <a:cs typeface="Meiryo UI" panose="020B0604030504040204" pitchFamily="50" charset="-128"/>
                        </a:rPr>
                        <a:t>所属・役職名</a:t>
                      </a:r>
                      <a:endParaRPr lang="ja-JP" sz="110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Aft>
                          <a:spcPts val="1000"/>
                        </a:spcAft>
                      </a:pPr>
                      <a:r>
                        <a:rPr lang="ja-JP" sz="1050">
                          <a:effectLst/>
                          <a:latin typeface="Garamond" panose="02020404030301010803" pitchFamily="18" charset="0"/>
                          <a:ea typeface="BIZ UDPゴシック" panose="020B0400000000000000" pitchFamily="50" charset="-128"/>
                          <a:cs typeface="Meiryo UI" panose="020B0604030504040204" pitchFamily="50" charset="-128"/>
                        </a:rPr>
                        <a:t>参加者氏名</a:t>
                      </a:r>
                      <a:endParaRPr lang="ja-JP" sz="110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Aft>
                          <a:spcPts val="1000"/>
                        </a:spcAft>
                      </a:pPr>
                      <a:r>
                        <a:rPr lang="ja-JP" sz="1050">
                          <a:effectLst/>
                          <a:latin typeface="Garamond" panose="02020404030301010803" pitchFamily="18" charset="0"/>
                          <a:ea typeface="BIZ UDPゴシック" panose="020B0400000000000000" pitchFamily="50" charset="-128"/>
                          <a:cs typeface="Meiryo UI" panose="020B0604030504040204" pitchFamily="50" charset="-128"/>
                        </a:rPr>
                        <a:t>受講希望</a:t>
                      </a:r>
                      <a:r>
                        <a:rPr lang="en-US" sz="1050">
                          <a:effectLst/>
                          <a:latin typeface="Garamond" panose="02020404030301010803" pitchFamily="18" charset="0"/>
                          <a:ea typeface="BIZ UDPゴシック" panose="020B0400000000000000" pitchFamily="50" charset="-128"/>
                          <a:cs typeface="Meiryo UI" panose="020B0604030504040204" pitchFamily="50" charset="-128"/>
                        </a:rPr>
                        <a:t>(</a:t>
                      </a:r>
                      <a:r>
                        <a:rPr lang="ja-JP" sz="1050">
                          <a:effectLst/>
                          <a:latin typeface="Garamond" panose="02020404030301010803" pitchFamily="18" charset="0"/>
                          <a:ea typeface="BIZ UDPゴシック" panose="020B0400000000000000" pitchFamily="50" charset="-128"/>
                          <a:cs typeface="Meiryo UI" panose="020B0604030504040204" pitchFamily="50" charset="-128"/>
                        </a:rPr>
                        <a:t>〇で囲む</a:t>
                      </a:r>
                      <a:r>
                        <a:rPr lang="en-US" sz="1050">
                          <a:effectLst/>
                          <a:latin typeface="Garamond" panose="02020404030301010803" pitchFamily="18" charset="0"/>
                          <a:ea typeface="BIZ UDPゴシック" panose="020B0400000000000000" pitchFamily="50" charset="-128"/>
                          <a:cs typeface="Meiryo UI" panose="020B0604030504040204" pitchFamily="50" charset="-128"/>
                        </a:rPr>
                        <a:t>)</a:t>
                      </a:r>
                      <a:endParaRPr lang="ja-JP" sz="110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Aft>
                          <a:spcPts val="1000"/>
                        </a:spcAft>
                      </a:pPr>
                      <a:r>
                        <a:rPr lang="ja-JP" sz="1050" dirty="0">
                          <a:effectLst/>
                          <a:latin typeface="Garamond" panose="02020404030301010803" pitchFamily="18" charset="0"/>
                          <a:ea typeface="BIZ UDPゴシック" panose="020B0400000000000000" pitchFamily="50" charset="-128"/>
                          <a:cs typeface="Meiryo UI" panose="020B0604030504040204" pitchFamily="50" charset="-128"/>
                        </a:rPr>
                        <a:t>メールアドレス</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0570942"/>
                  </a:ext>
                </a:extLst>
              </a:tr>
              <a:tr h="361428">
                <a:tc>
                  <a:txBody>
                    <a:bodyPr/>
                    <a:lstStyle/>
                    <a:p>
                      <a:pPr algn="l">
                        <a:lnSpc>
                          <a:spcPts val="1400"/>
                        </a:lnSpc>
                        <a:spcAft>
                          <a:spcPts val="1000"/>
                        </a:spcAft>
                      </a:pPr>
                      <a:r>
                        <a:rPr lang="en-US" sz="1000">
                          <a:effectLst/>
                          <a:latin typeface="Meiryo UI" panose="020B0604030504040204" pitchFamily="50" charset="-128"/>
                          <a:ea typeface="FZShuTi"/>
                          <a:cs typeface="Meiryo UI" panose="020B0604030504040204" pitchFamily="50" charset="-128"/>
                        </a:rPr>
                        <a:t> </a:t>
                      </a:r>
                      <a:endParaRPr lang="ja-JP" sz="1100">
                        <a:effectLst/>
                        <a:latin typeface="Garamond" panose="02020404030301010803" pitchFamily="18" charset="0"/>
                        <a:ea typeface="FZShuT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400"/>
                        </a:lnSpc>
                        <a:spcAft>
                          <a:spcPts val="1000"/>
                        </a:spcAft>
                      </a:pPr>
                      <a:r>
                        <a:rPr lang="en-US" sz="1000" dirty="0">
                          <a:effectLst/>
                          <a:latin typeface="Meiryo UI" panose="020B0604030504040204" pitchFamily="50" charset="-128"/>
                          <a:ea typeface="FZShuTi"/>
                          <a:cs typeface="Meiryo UI" panose="020B0604030504040204" pitchFamily="50" charset="-128"/>
                        </a:rPr>
                        <a:t> </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600"/>
                        </a:spcBef>
                        <a:spcAft>
                          <a:spcPts val="1000"/>
                        </a:spcAft>
                      </a:pPr>
                      <a:r>
                        <a:rPr lang="ja-JP" altLang="en-US" sz="1100" dirty="0">
                          <a:effectLst/>
                          <a:latin typeface="Garamond" panose="02020404030301010803" pitchFamily="18" charset="0"/>
                          <a:ea typeface="Meiryo UI" panose="020B0604030504040204" pitchFamily="50" charset="-128"/>
                          <a:cs typeface="Meiryo UI" panose="020B0604030504040204" pitchFamily="50" charset="-128"/>
                        </a:rPr>
                        <a:t>　</a:t>
                      </a:r>
                      <a:r>
                        <a:rPr lang="ja-JP" sz="1100" dirty="0">
                          <a:effectLst/>
                          <a:latin typeface="Garamond" panose="02020404030301010803" pitchFamily="18" charset="0"/>
                          <a:ea typeface="Meiryo UI" panose="020B0604030504040204" pitchFamily="50" charset="-128"/>
                          <a:cs typeface="Meiryo UI" panose="020B0604030504040204" pitchFamily="50" charset="-128"/>
                        </a:rPr>
                        <a:t>①</a:t>
                      </a:r>
                      <a:r>
                        <a:rPr lang="ja-JP" altLang="en-US" sz="1100" dirty="0">
                          <a:effectLst/>
                          <a:latin typeface="Garamond" panose="02020404030301010803" pitchFamily="18" charset="0"/>
                          <a:ea typeface="Meiryo UI" panose="020B0604030504040204" pitchFamily="50" charset="-128"/>
                          <a:cs typeface="Meiryo UI" panose="020B0604030504040204" pitchFamily="50" charset="-128"/>
                        </a:rPr>
                        <a:t>　</a:t>
                      </a:r>
                      <a:r>
                        <a:rPr lang="ja-JP" sz="1100" dirty="0">
                          <a:effectLst/>
                          <a:latin typeface="Garamond" panose="02020404030301010803" pitchFamily="18" charset="0"/>
                          <a:ea typeface="Meiryo UI" panose="020B0604030504040204" pitchFamily="50" charset="-128"/>
                          <a:cs typeface="Meiryo UI" panose="020B0604030504040204" pitchFamily="50" charset="-128"/>
                        </a:rPr>
                        <a:t>　　②</a:t>
                      </a:r>
                      <a:r>
                        <a:rPr lang="ja-JP" altLang="en-US" sz="1100" dirty="0">
                          <a:effectLst/>
                          <a:latin typeface="Garamond" panose="02020404030301010803" pitchFamily="18" charset="0"/>
                          <a:ea typeface="Meiryo UI" panose="020B0604030504040204" pitchFamily="50" charset="-128"/>
                          <a:cs typeface="Meiryo UI" panose="020B0604030504040204" pitchFamily="50" charset="-128"/>
                        </a:rPr>
                        <a:t>　</a:t>
                      </a:r>
                      <a:r>
                        <a:rPr lang="ja-JP" sz="1100" dirty="0">
                          <a:effectLst/>
                          <a:latin typeface="Garamond" panose="02020404030301010803" pitchFamily="18" charset="0"/>
                          <a:ea typeface="Meiryo UI" panose="020B0604030504040204" pitchFamily="50" charset="-128"/>
                          <a:cs typeface="Meiryo UI" panose="020B0604030504040204" pitchFamily="50" charset="-128"/>
                        </a:rPr>
                        <a:t>　　③</a:t>
                      </a:r>
                      <a:r>
                        <a:rPr lang="ja-JP" altLang="en-US" sz="1100" dirty="0">
                          <a:effectLst/>
                          <a:latin typeface="Garamond" panose="02020404030301010803" pitchFamily="18" charset="0"/>
                          <a:ea typeface="Meiryo UI" panose="020B0604030504040204" pitchFamily="50" charset="-128"/>
                          <a:cs typeface="Meiryo UI" panose="020B0604030504040204" pitchFamily="50" charset="-128"/>
                        </a:rPr>
                        <a:t>　　　④</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400"/>
                        </a:lnSpc>
                        <a:spcAft>
                          <a:spcPts val="1000"/>
                        </a:spcAft>
                      </a:pPr>
                      <a:r>
                        <a:rPr lang="en-US" sz="1000" dirty="0">
                          <a:effectLst/>
                          <a:latin typeface="Meiryo UI" panose="020B0604030504040204" pitchFamily="50" charset="-128"/>
                          <a:ea typeface="FZShuTi"/>
                          <a:cs typeface="Meiryo UI" panose="020B0604030504040204" pitchFamily="50" charset="-128"/>
                        </a:rPr>
                        <a:t>                  @</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5918544"/>
                  </a:ext>
                </a:extLst>
              </a:tr>
              <a:tr h="339020">
                <a:tc>
                  <a:txBody>
                    <a:bodyPr/>
                    <a:lstStyle/>
                    <a:p>
                      <a:pPr algn="l">
                        <a:lnSpc>
                          <a:spcPts val="1400"/>
                        </a:lnSpc>
                        <a:spcAft>
                          <a:spcPts val="1000"/>
                        </a:spcAft>
                      </a:pPr>
                      <a:r>
                        <a:rPr lang="en-US" sz="1000" dirty="0">
                          <a:effectLst/>
                          <a:latin typeface="Meiryo UI" panose="020B0604030504040204" pitchFamily="50" charset="-128"/>
                          <a:ea typeface="FZShuTi"/>
                          <a:cs typeface="Meiryo UI" panose="020B0604030504040204" pitchFamily="50" charset="-128"/>
                        </a:rPr>
                        <a:t> </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400"/>
                        </a:lnSpc>
                        <a:spcAft>
                          <a:spcPts val="1000"/>
                        </a:spcAft>
                      </a:pPr>
                      <a:r>
                        <a:rPr lang="en-US" sz="1000">
                          <a:effectLst/>
                          <a:latin typeface="Meiryo UI" panose="020B0604030504040204" pitchFamily="50" charset="-128"/>
                          <a:ea typeface="FZShuTi"/>
                          <a:cs typeface="Meiryo UI" panose="020B0604030504040204" pitchFamily="50" charset="-128"/>
                        </a:rPr>
                        <a:t> </a:t>
                      </a:r>
                      <a:endParaRPr lang="ja-JP" sz="1100">
                        <a:effectLst/>
                        <a:latin typeface="Garamond" panose="02020404030301010803" pitchFamily="18" charset="0"/>
                        <a:ea typeface="FZShuT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400"/>
                        </a:lnSpc>
                        <a:spcBef>
                          <a:spcPts val="600"/>
                        </a:spcBef>
                        <a:spcAft>
                          <a:spcPts val="1000"/>
                        </a:spcAft>
                      </a:pPr>
                      <a:r>
                        <a:rPr lang="en-US" altLang="ja-JP" sz="1100" dirty="0">
                          <a:effectLst/>
                          <a:latin typeface="Garamond" panose="02020404030301010803" pitchFamily="18" charset="0"/>
                          <a:ea typeface="FZShuTi"/>
                          <a:cs typeface="Times New Roman" panose="02020603050405020304" pitchFamily="18" charset="0"/>
                        </a:rPr>
                        <a:t>   </a:t>
                      </a:r>
                      <a:r>
                        <a:rPr lang="ja-JP" altLang="ja-JP" sz="1100" dirty="0">
                          <a:effectLst/>
                          <a:latin typeface="Garamond" panose="02020404030301010803" pitchFamily="18" charset="0"/>
                          <a:ea typeface="Meiryo UI" panose="020B0604030504040204" pitchFamily="50" charset="-128"/>
                          <a:cs typeface="Meiryo UI" panose="020B0604030504040204" pitchFamily="50" charset="-128"/>
                        </a:rPr>
                        <a:t>①</a:t>
                      </a:r>
                      <a:r>
                        <a:rPr lang="ja-JP" altLang="en-US" sz="1100" dirty="0">
                          <a:effectLst/>
                          <a:latin typeface="Garamond" panose="02020404030301010803" pitchFamily="18" charset="0"/>
                          <a:ea typeface="Meiryo UI" panose="020B0604030504040204" pitchFamily="50" charset="-128"/>
                          <a:cs typeface="Meiryo UI" panose="020B0604030504040204" pitchFamily="50" charset="-128"/>
                        </a:rPr>
                        <a:t>　</a:t>
                      </a:r>
                      <a:r>
                        <a:rPr lang="ja-JP" altLang="ja-JP" sz="1100" dirty="0">
                          <a:effectLst/>
                          <a:latin typeface="Garamond" panose="02020404030301010803" pitchFamily="18" charset="0"/>
                          <a:ea typeface="Meiryo UI" panose="020B0604030504040204" pitchFamily="50" charset="-128"/>
                          <a:cs typeface="Meiryo UI" panose="020B0604030504040204" pitchFamily="50" charset="-128"/>
                        </a:rPr>
                        <a:t>　　②</a:t>
                      </a:r>
                      <a:r>
                        <a:rPr lang="ja-JP" altLang="en-US" sz="1100" dirty="0">
                          <a:effectLst/>
                          <a:latin typeface="Garamond" panose="02020404030301010803" pitchFamily="18" charset="0"/>
                          <a:ea typeface="Meiryo UI" panose="020B0604030504040204" pitchFamily="50" charset="-128"/>
                          <a:cs typeface="Meiryo UI" panose="020B0604030504040204" pitchFamily="50" charset="-128"/>
                        </a:rPr>
                        <a:t>　</a:t>
                      </a:r>
                      <a:r>
                        <a:rPr lang="ja-JP" altLang="ja-JP" sz="1100" dirty="0">
                          <a:effectLst/>
                          <a:latin typeface="Garamond" panose="02020404030301010803" pitchFamily="18" charset="0"/>
                          <a:ea typeface="Meiryo UI" panose="020B0604030504040204" pitchFamily="50" charset="-128"/>
                          <a:cs typeface="Meiryo UI" panose="020B0604030504040204" pitchFamily="50" charset="-128"/>
                        </a:rPr>
                        <a:t>　　③</a:t>
                      </a:r>
                      <a:r>
                        <a:rPr lang="ja-JP" altLang="en-US" sz="1100" dirty="0">
                          <a:effectLst/>
                          <a:latin typeface="Garamond" panose="02020404030301010803" pitchFamily="18" charset="0"/>
                          <a:ea typeface="Meiryo UI" panose="020B0604030504040204" pitchFamily="50" charset="-128"/>
                          <a:cs typeface="Meiryo UI" panose="020B0604030504040204" pitchFamily="50" charset="-128"/>
                        </a:rPr>
                        <a:t>　　　④</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400"/>
                        </a:lnSpc>
                        <a:spcAft>
                          <a:spcPts val="1000"/>
                        </a:spcAft>
                      </a:pPr>
                      <a:r>
                        <a:rPr lang="en-US" sz="1000" dirty="0">
                          <a:effectLst/>
                          <a:latin typeface="Meiryo UI" panose="020B0604030504040204" pitchFamily="50" charset="-128"/>
                          <a:ea typeface="FZShuTi"/>
                          <a:cs typeface="Meiryo UI" panose="020B0604030504040204" pitchFamily="50" charset="-128"/>
                        </a:rPr>
                        <a:t>                  @</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0867669"/>
                  </a:ext>
                </a:extLst>
              </a:tr>
              <a:tr h="339020">
                <a:tc>
                  <a:txBody>
                    <a:bodyPr/>
                    <a:lstStyle/>
                    <a:p>
                      <a:pPr algn="l">
                        <a:lnSpc>
                          <a:spcPts val="1400"/>
                        </a:lnSpc>
                        <a:spcAft>
                          <a:spcPts val="1000"/>
                        </a:spcAft>
                      </a:pPr>
                      <a:r>
                        <a:rPr lang="en-US" sz="1000" dirty="0">
                          <a:effectLst/>
                          <a:latin typeface="Meiryo UI" panose="020B0604030504040204" pitchFamily="50" charset="-128"/>
                          <a:ea typeface="FZShuTi"/>
                          <a:cs typeface="Meiryo UI" panose="020B0604030504040204" pitchFamily="50" charset="-128"/>
                        </a:rPr>
                        <a:t> </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400"/>
                        </a:lnSpc>
                        <a:spcAft>
                          <a:spcPts val="1000"/>
                        </a:spcAft>
                      </a:pPr>
                      <a:r>
                        <a:rPr lang="en-US" sz="1000" dirty="0">
                          <a:effectLst/>
                          <a:latin typeface="Meiryo UI" panose="020B0604030504040204" pitchFamily="50" charset="-128"/>
                          <a:ea typeface="FZShuTi"/>
                          <a:cs typeface="Meiryo UI" panose="020B0604030504040204" pitchFamily="50" charset="-128"/>
                        </a:rPr>
                        <a:t> </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400"/>
                        </a:lnSpc>
                        <a:spcBef>
                          <a:spcPts val="600"/>
                        </a:spcBef>
                        <a:spcAft>
                          <a:spcPts val="1000"/>
                        </a:spcAft>
                      </a:pPr>
                      <a:r>
                        <a:rPr lang="en-US" altLang="ja-JP" sz="1100" dirty="0">
                          <a:effectLst/>
                          <a:latin typeface="Garamond" panose="02020404030301010803" pitchFamily="18" charset="0"/>
                          <a:ea typeface="Meiryo UI" panose="020B0604030504040204" pitchFamily="50" charset="-128"/>
                          <a:cs typeface="Meiryo UI" panose="020B0604030504040204" pitchFamily="50" charset="-128"/>
                        </a:rPr>
                        <a:t>   </a:t>
                      </a:r>
                      <a:r>
                        <a:rPr lang="ja-JP" altLang="ja-JP" sz="1100" dirty="0">
                          <a:effectLst/>
                          <a:latin typeface="Garamond" panose="02020404030301010803" pitchFamily="18" charset="0"/>
                          <a:ea typeface="Meiryo UI" panose="020B0604030504040204" pitchFamily="50" charset="-128"/>
                          <a:cs typeface="Meiryo UI" panose="020B0604030504040204" pitchFamily="50" charset="-128"/>
                        </a:rPr>
                        <a:t>①</a:t>
                      </a:r>
                      <a:r>
                        <a:rPr lang="ja-JP" altLang="en-US" sz="1100" dirty="0">
                          <a:effectLst/>
                          <a:latin typeface="Garamond" panose="02020404030301010803" pitchFamily="18" charset="0"/>
                          <a:ea typeface="Meiryo UI" panose="020B0604030504040204" pitchFamily="50" charset="-128"/>
                          <a:cs typeface="Meiryo UI" panose="020B0604030504040204" pitchFamily="50" charset="-128"/>
                        </a:rPr>
                        <a:t>　</a:t>
                      </a:r>
                      <a:r>
                        <a:rPr lang="ja-JP" altLang="ja-JP" sz="1100" dirty="0">
                          <a:effectLst/>
                          <a:latin typeface="Garamond" panose="02020404030301010803" pitchFamily="18" charset="0"/>
                          <a:ea typeface="Meiryo UI" panose="020B0604030504040204" pitchFamily="50" charset="-128"/>
                          <a:cs typeface="Meiryo UI" panose="020B0604030504040204" pitchFamily="50" charset="-128"/>
                        </a:rPr>
                        <a:t>　　②</a:t>
                      </a:r>
                      <a:r>
                        <a:rPr lang="ja-JP" altLang="en-US" sz="1100" dirty="0">
                          <a:effectLst/>
                          <a:latin typeface="Garamond" panose="02020404030301010803" pitchFamily="18" charset="0"/>
                          <a:ea typeface="Meiryo UI" panose="020B0604030504040204" pitchFamily="50" charset="-128"/>
                          <a:cs typeface="Meiryo UI" panose="020B0604030504040204" pitchFamily="50" charset="-128"/>
                        </a:rPr>
                        <a:t>　</a:t>
                      </a:r>
                      <a:r>
                        <a:rPr lang="ja-JP" altLang="ja-JP" sz="1100" dirty="0">
                          <a:effectLst/>
                          <a:latin typeface="Garamond" panose="02020404030301010803" pitchFamily="18" charset="0"/>
                          <a:ea typeface="Meiryo UI" panose="020B0604030504040204" pitchFamily="50" charset="-128"/>
                          <a:cs typeface="Meiryo UI" panose="020B0604030504040204" pitchFamily="50" charset="-128"/>
                        </a:rPr>
                        <a:t>　　③</a:t>
                      </a:r>
                      <a:r>
                        <a:rPr lang="ja-JP" altLang="en-US" sz="1100" dirty="0">
                          <a:effectLst/>
                          <a:latin typeface="Garamond" panose="02020404030301010803" pitchFamily="18" charset="0"/>
                          <a:ea typeface="Meiryo UI" panose="020B0604030504040204" pitchFamily="50" charset="-128"/>
                          <a:cs typeface="Meiryo UI" panose="020B0604030504040204" pitchFamily="50" charset="-128"/>
                        </a:rPr>
                        <a:t>　　　④</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400"/>
                        </a:lnSpc>
                        <a:spcAft>
                          <a:spcPts val="1000"/>
                        </a:spcAft>
                      </a:pPr>
                      <a:r>
                        <a:rPr lang="en-US" sz="1000" dirty="0">
                          <a:effectLst/>
                          <a:latin typeface="Meiryo UI" panose="020B0604030504040204" pitchFamily="50" charset="-128"/>
                          <a:ea typeface="FZShuTi"/>
                          <a:cs typeface="Meiryo UI" panose="020B0604030504040204" pitchFamily="50" charset="-128"/>
                        </a:rPr>
                        <a:t>                  @</a:t>
                      </a:r>
                      <a:endParaRPr lang="ja-JP" sz="1100" dirty="0">
                        <a:effectLst/>
                        <a:latin typeface="Garamond" panose="02020404030301010803" pitchFamily="18" charset="0"/>
                        <a:ea typeface="FZShuTi"/>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7781122"/>
                  </a:ext>
                </a:extLst>
              </a:tr>
            </a:tbl>
          </a:graphicData>
        </a:graphic>
      </p:graphicFrame>
      <p:sp>
        <p:nvSpPr>
          <p:cNvPr id="9" name="正方形/長方形 8">
            <a:extLst>
              <a:ext uri="{FF2B5EF4-FFF2-40B4-BE49-F238E27FC236}">
                <a16:creationId xmlns:a16="http://schemas.microsoft.com/office/drawing/2014/main" id="{3E287A10-ED0B-4C99-C33B-FC595A7A07FC}"/>
              </a:ext>
            </a:extLst>
          </p:cNvPr>
          <p:cNvSpPr/>
          <p:nvPr/>
        </p:nvSpPr>
        <p:spPr>
          <a:xfrm>
            <a:off x="333375" y="2743200"/>
            <a:ext cx="6853036" cy="40074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700"/>
              </a:lnSpc>
            </a:pPr>
            <a:r>
              <a:rPr kumimoji="1" lang="en-US" altLang="ja-JP" sz="1200" b="1" dirty="0">
                <a:solidFill>
                  <a:schemeClr val="tx1"/>
                </a:solidFill>
                <a:latin typeface="BIZ UDPゴシック" panose="020B0400000000000000" pitchFamily="50" charset="-128"/>
                <a:ea typeface="BIZ UDPゴシック" panose="020B0400000000000000" pitchFamily="50" charset="-128"/>
              </a:rPr>
              <a:t>【</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各講の次第</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a:t>
            </a:r>
          </a:p>
          <a:p>
            <a:pPr>
              <a:lnSpc>
                <a:spcPts val="1700"/>
              </a:lnSpc>
            </a:pPr>
            <a:r>
              <a:rPr kumimoji="1" lang="en-US" altLang="ja-JP" sz="1200" b="1" dirty="0">
                <a:solidFill>
                  <a:schemeClr val="tx1"/>
                </a:solidFill>
                <a:latin typeface="BIZ UDPゴシック" panose="020B0400000000000000" pitchFamily="50" charset="-128"/>
                <a:ea typeface="BIZ UDPゴシック" panose="020B0400000000000000" pitchFamily="50" charset="-128"/>
              </a:rPr>
              <a:t>13</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15</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　　　受付開始予定（テキスト販売、お渡しも含む）</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en-US" altLang="ja-JP" sz="1200" b="1" dirty="0">
                <a:solidFill>
                  <a:schemeClr val="tx1"/>
                </a:solidFill>
                <a:latin typeface="BIZ UDPゴシック" panose="020B0400000000000000" pitchFamily="50" charset="-128"/>
                <a:ea typeface="BIZ UDPゴシック" panose="020B0400000000000000" pitchFamily="50" charset="-128"/>
              </a:rPr>
              <a:t>13</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30</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　　　開講　第</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1</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講～第</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4</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講（休憩、質疑応答を含む）</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en-US" altLang="ja-JP" sz="1200" b="1" dirty="0">
                <a:solidFill>
                  <a:schemeClr val="tx1"/>
                </a:solidFill>
                <a:latin typeface="BIZ UDPゴシック" panose="020B0400000000000000" pitchFamily="50" charset="-128"/>
                <a:ea typeface="BIZ UDPゴシック" panose="020B0400000000000000" pitchFamily="50" charset="-128"/>
              </a:rPr>
              <a:t>16</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30</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　　　閉講</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200" b="1" dirty="0">
                <a:solidFill>
                  <a:schemeClr val="tx1"/>
                </a:solidFill>
                <a:latin typeface="BIZ UDPゴシック" panose="020B0400000000000000" pitchFamily="50" charset="-128"/>
                <a:ea typeface="BIZ UDPゴシック" panose="020B0400000000000000" pitchFamily="50" charset="-128"/>
              </a:rPr>
              <a:t>　　◆全</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4</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講とも上記次第で開催いたします。</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en-US" altLang="ja-JP" sz="1100" dirty="0">
                <a:solidFill>
                  <a:schemeClr val="tx1"/>
                </a:solidFill>
                <a:latin typeface="BIZ UDPゴシック" panose="020B0400000000000000" pitchFamily="50" charset="-128"/>
                <a:ea typeface="BIZ UDPゴシック" panose="020B0400000000000000" pitchFamily="50" charset="-128"/>
              </a:rPr>
              <a:t>※</a:t>
            </a:r>
            <a:r>
              <a:rPr kumimoji="1" lang="ja-JP" altLang="en-US" sz="1100" dirty="0">
                <a:solidFill>
                  <a:schemeClr val="tx1"/>
                </a:solidFill>
                <a:latin typeface="BIZ UDPゴシック" panose="020B0400000000000000" pitchFamily="50" charset="-128"/>
                <a:ea typeface="BIZ UDPゴシック" panose="020B0400000000000000" pitchFamily="50" charset="-128"/>
              </a:rPr>
              <a:t>参加申込は下欄の申込書に必要事項をご記入のうえ、ＦＡＸにてお申込</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　 みください。また、本会ホームページからもお申込みいただけます。</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　　　　　　　　　　　　　　　　　　</a:t>
            </a:r>
            <a:r>
              <a:rPr kumimoji="1" lang="en-US" altLang="ja-JP" sz="1100" dirty="0">
                <a:solidFill>
                  <a:schemeClr val="tx1"/>
                </a:solidFill>
                <a:latin typeface="BIZ UDPゴシック" panose="020B0400000000000000" pitchFamily="50" charset="-128"/>
                <a:ea typeface="BIZ UDPゴシック" panose="020B0400000000000000" pitchFamily="50" charset="-128"/>
              </a:rPr>
              <a:t>https://www.saitamakeikyo.or.jp/</a:t>
            </a:r>
          </a:p>
          <a:p>
            <a:pPr>
              <a:lnSpc>
                <a:spcPts val="1700"/>
              </a:lnSpc>
            </a:pPr>
            <a:r>
              <a:rPr kumimoji="1" lang="en-US" altLang="ja-JP" sz="1100" dirty="0">
                <a:solidFill>
                  <a:schemeClr val="tx1"/>
                </a:solidFill>
                <a:latin typeface="BIZ UDPゴシック" panose="020B0400000000000000" pitchFamily="50" charset="-128"/>
                <a:ea typeface="BIZ UDPゴシック" panose="020B0400000000000000" pitchFamily="50" charset="-128"/>
              </a:rPr>
              <a:t>※</a:t>
            </a:r>
            <a:r>
              <a:rPr kumimoji="1" lang="ja-JP" altLang="en-US" sz="1100" dirty="0">
                <a:solidFill>
                  <a:schemeClr val="tx1"/>
                </a:solidFill>
                <a:latin typeface="BIZ UDPゴシック" panose="020B0400000000000000" pitchFamily="50" charset="-128"/>
                <a:ea typeface="BIZ UDPゴシック" panose="020B0400000000000000" pitchFamily="50" charset="-128"/>
              </a:rPr>
              <a:t>テキスト</a:t>
            </a:r>
            <a:r>
              <a:rPr kumimoji="1" lang="ja-JP" altLang="en-US" sz="1100" u="sng" dirty="0">
                <a:solidFill>
                  <a:schemeClr val="tx1"/>
                </a:solidFill>
                <a:latin typeface="BIZ UDPゴシック" panose="020B0400000000000000" pitchFamily="50" charset="-128"/>
                <a:ea typeface="BIZ UDPゴシック" panose="020B0400000000000000" pitchFamily="50" charset="-128"/>
              </a:rPr>
              <a:t>書籍代</a:t>
            </a:r>
            <a:r>
              <a:rPr kumimoji="1" lang="en-US" altLang="ja-JP" sz="1100" u="sng" dirty="0">
                <a:solidFill>
                  <a:schemeClr val="tx1"/>
                </a:solidFill>
                <a:latin typeface="BIZ UDPゴシック" panose="020B0400000000000000" pitchFamily="50" charset="-128"/>
                <a:ea typeface="BIZ UDPゴシック" panose="020B0400000000000000" pitchFamily="50" charset="-128"/>
              </a:rPr>
              <a:t>1</a:t>
            </a:r>
            <a:r>
              <a:rPr kumimoji="1" lang="ja-JP" altLang="en-US" sz="1100" u="sng" dirty="0">
                <a:solidFill>
                  <a:schemeClr val="tx1"/>
                </a:solidFill>
                <a:latin typeface="BIZ UDPゴシック" panose="020B0400000000000000" pitchFamily="50" charset="-128"/>
                <a:ea typeface="BIZ UDPゴシック" panose="020B0400000000000000" pitchFamily="50" charset="-128"/>
              </a:rPr>
              <a:t>，</a:t>
            </a:r>
            <a:r>
              <a:rPr kumimoji="1" lang="en-US" altLang="ja-JP" sz="1100" u="sng" dirty="0">
                <a:solidFill>
                  <a:schemeClr val="tx1"/>
                </a:solidFill>
                <a:latin typeface="BIZ UDPゴシック" panose="020B0400000000000000" pitchFamily="50" charset="-128"/>
                <a:ea typeface="BIZ UDPゴシック" panose="020B0400000000000000" pitchFamily="50" charset="-128"/>
              </a:rPr>
              <a:t>700</a:t>
            </a:r>
            <a:r>
              <a:rPr kumimoji="1" lang="ja-JP" altLang="en-US" sz="1100" u="sng" dirty="0">
                <a:solidFill>
                  <a:schemeClr val="tx1"/>
                </a:solidFill>
                <a:latin typeface="BIZ UDPゴシック" panose="020B0400000000000000" pitchFamily="50" charset="-128"/>
                <a:ea typeface="BIZ UDPゴシック" panose="020B0400000000000000" pitchFamily="50" charset="-128"/>
              </a:rPr>
              <a:t>円（税込み・特別価格）</a:t>
            </a:r>
            <a:endParaRPr kumimoji="1" lang="en-US" altLang="ja-JP" sz="1100" u="sng"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en-US" altLang="ja-JP" sz="1100" dirty="0">
                <a:solidFill>
                  <a:schemeClr val="tx1"/>
                </a:solidFill>
                <a:latin typeface="BIZ UDPゴシック" panose="020B0400000000000000" pitchFamily="50" charset="-128"/>
                <a:ea typeface="BIZ UDPゴシック" panose="020B0400000000000000" pitchFamily="50" charset="-128"/>
              </a:rPr>
              <a:t>【</a:t>
            </a:r>
            <a:r>
              <a:rPr kumimoji="1" lang="ja-JP" altLang="en-US" sz="1100" dirty="0">
                <a:solidFill>
                  <a:schemeClr val="tx1"/>
                </a:solidFill>
                <a:latin typeface="BIZ UDPゴシック" panose="020B0400000000000000" pitchFamily="50" charset="-128"/>
                <a:ea typeface="BIZ UDPゴシック" panose="020B0400000000000000" pitchFamily="50" charset="-128"/>
              </a:rPr>
              <a:t>テキストご購入方法</a:t>
            </a:r>
            <a:r>
              <a:rPr kumimoji="1" lang="en-US" altLang="ja-JP" sz="1100" dirty="0">
                <a:solidFill>
                  <a:schemeClr val="tx1"/>
                </a:solidFill>
                <a:latin typeface="BIZ UDPゴシック" panose="020B0400000000000000" pitchFamily="50" charset="-128"/>
                <a:ea typeface="BIZ UDPゴシック" panose="020B0400000000000000" pitchFamily="50" charset="-128"/>
              </a:rPr>
              <a:t>】</a:t>
            </a:r>
          </a:p>
          <a:p>
            <a:pPr>
              <a:lnSpc>
                <a:spcPts val="17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　　①以下の申込書に必要冊数を記入</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　　②事前に以下の口座へ代金をお振込みください</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en-US" altLang="ja-JP" sz="110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dirty="0">
                <a:solidFill>
                  <a:schemeClr val="tx1"/>
                </a:solidFill>
                <a:latin typeface="BIZ UDPゴシック" panose="020B0400000000000000" pitchFamily="50" charset="-128"/>
                <a:ea typeface="BIZ UDPゴシック" panose="020B0400000000000000" pitchFamily="50" charset="-128"/>
              </a:rPr>
              <a:t>　（請求書が必要な場合はお申しつけください）</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　　　　振込先 埼玉りそな銀行 大宮西支店 普通 №</a:t>
            </a:r>
            <a:r>
              <a:rPr kumimoji="1" lang="en-US" altLang="ja-JP" sz="1100" dirty="0">
                <a:solidFill>
                  <a:schemeClr val="tx1"/>
                </a:solidFill>
                <a:latin typeface="BIZ UDPゴシック" panose="020B0400000000000000" pitchFamily="50" charset="-128"/>
                <a:ea typeface="BIZ UDPゴシック" panose="020B0400000000000000" pitchFamily="50" charset="-128"/>
              </a:rPr>
              <a:t>0372212</a:t>
            </a:r>
          </a:p>
          <a:p>
            <a:pPr>
              <a:lnSpc>
                <a:spcPts val="1700"/>
              </a:lnSpc>
            </a:pPr>
            <a:r>
              <a:rPr kumimoji="1" lang="en-US" altLang="ja-JP" sz="110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dirty="0">
                <a:solidFill>
                  <a:schemeClr val="tx1"/>
                </a:solidFill>
                <a:latin typeface="BIZ UDPゴシック" panose="020B0400000000000000" pitchFamily="50" charset="-128"/>
                <a:ea typeface="BIZ UDPゴシック" panose="020B0400000000000000" pitchFamily="50" charset="-128"/>
              </a:rPr>
              <a:t>　　　　　　　　 武蔵野銀行 本店営業部 普通 №</a:t>
            </a:r>
            <a:r>
              <a:rPr kumimoji="1" lang="en-US" altLang="ja-JP" sz="1100" dirty="0">
                <a:solidFill>
                  <a:schemeClr val="tx1"/>
                </a:solidFill>
                <a:latin typeface="BIZ UDPゴシック" panose="020B0400000000000000" pitchFamily="50" charset="-128"/>
                <a:ea typeface="BIZ UDPゴシック" panose="020B0400000000000000" pitchFamily="50" charset="-128"/>
              </a:rPr>
              <a:t>044419</a:t>
            </a:r>
          </a:p>
          <a:p>
            <a:pPr>
              <a:lnSpc>
                <a:spcPts val="1700"/>
              </a:lnSpc>
            </a:pPr>
            <a:r>
              <a:rPr kumimoji="1" lang="en-US" altLang="ja-JP" sz="110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dirty="0">
                <a:solidFill>
                  <a:schemeClr val="tx1"/>
                </a:solidFill>
                <a:latin typeface="BIZ UDPゴシック" panose="020B0400000000000000" pitchFamily="50" charset="-128"/>
                <a:ea typeface="BIZ UDPゴシック" panose="020B0400000000000000" pitchFamily="50" charset="-128"/>
              </a:rPr>
              <a:t>　　　　　　　   口座名義：一般社団法人 埼玉県経営者協会</a:t>
            </a:r>
            <a:r>
              <a:rPr kumimoji="1" lang="en-US" altLang="ja-JP" sz="1100" dirty="0">
                <a:solidFill>
                  <a:schemeClr val="tx1"/>
                </a:solidFill>
                <a:latin typeface="BIZ UDPゴシック" panose="020B0400000000000000" pitchFamily="50" charset="-128"/>
                <a:ea typeface="BIZ UDPゴシック" panose="020B0400000000000000" pitchFamily="50" charset="-128"/>
              </a:rPr>
              <a:t>(</a:t>
            </a:r>
            <a:r>
              <a:rPr kumimoji="1" lang="ja-JP" altLang="en-US" sz="1100" dirty="0">
                <a:solidFill>
                  <a:schemeClr val="tx1"/>
                </a:solidFill>
                <a:latin typeface="BIZ UDPゴシック" panose="020B0400000000000000" pitchFamily="50" charset="-128"/>
                <a:ea typeface="BIZ UDPゴシック" panose="020B0400000000000000" pitchFamily="50" charset="-128"/>
              </a:rPr>
              <a:t>登録番号</a:t>
            </a:r>
            <a:r>
              <a:rPr kumimoji="1" lang="en-US" altLang="ja-JP" sz="1100" dirty="0">
                <a:solidFill>
                  <a:schemeClr val="tx1"/>
                </a:solidFill>
                <a:latin typeface="BIZ UDPゴシック" panose="020B0400000000000000" pitchFamily="50" charset="-128"/>
                <a:ea typeface="BIZ UDPゴシック" panose="020B0400000000000000" pitchFamily="50" charset="-128"/>
              </a:rPr>
              <a:t>T3030005000584)</a:t>
            </a:r>
          </a:p>
          <a:p>
            <a:pPr>
              <a:lnSpc>
                <a:spcPts val="17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　　③当日、講義会場にて書籍お渡し</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kumimoji="1" lang="en-US" altLang="ja-JP" sz="1100" dirty="0">
                <a:solidFill>
                  <a:schemeClr val="tx1"/>
                </a:solidFill>
                <a:latin typeface="BIZ UDPゴシック" panose="020B0400000000000000" pitchFamily="50" charset="-128"/>
                <a:ea typeface="BIZ UDPゴシック" panose="020B0400000000000000" pitchFamily="50" charset="-128"/>
              </a:rPr>
              <a:t>    </a:t>
            </a:r>
            <a:r>
              <a:rPr kumimoji="1" lang="en-US" altLang="ja-JP" sz="1100" dirty="0">
                <a:solidFill>
                  <a:srgbClr val="FF0000"/>
                </a:solidFill>
                <a:latin typeface="BIZ UDPゴシック" panose="020B0400000000000000" pitchFamily="50" charset="-128"/>
                <a:ea typeface="BIZ UDPゴシック" panose="020B0400000000000000" pitchFamily="50" charset="-128"/>
              </a:rPr>
              <a:t> ※</a:t>
            </a:r>
            <a:r>
              <a:rPr kumimoji="1" lang="ja-JP" altLang="en-US" sz="1100" dirty="0">
                <a:solidFill>
                  <a:srgbClr val="FF0000"/>
                </a:solidFill>
                <a:latin typeface="BIZ UDPゴシック" panose="020B0400000000000000" pitchFamily="50" charset="-128"/>
                <a:ea typeface="BIZ UDPゴシック" panose="020B0400000000000000" pitchFamily="50" charset="-128"/>
              </a:rPr>
              <a:t>当日、会場にて現金購入の場合もお請けします（領収証もご用意します）</a:t>
            </a:r>
            <a:endParaRPr kumimoji="1" lang="en-US" altLang="ja-JP" sz="1100" dirty="0">
              <a:solidFill>
                <a:srgbClr val="FF0000"/>
              </a:solidFill>
              <a:latin typeface="BIZ UDPゴシック" panose="020B0400000000000000" pitchFamily="50" charset="-128"/>
              <a:ea typeface="BIZ UDPゴシック" panose="020B0400000000000000" pitchFamily="50" charset="-128"/>
            </a:endParaRPr>
          </a:p>
          <a:p>
            <a:pP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ct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ctr">
              <a:lnSpc>
                <a:spcPts val="1700"/>
              </a:lnSpc>
            </a:pPr>
            <a:r>
              <a:rPr kumimoji="1" lang="en-US" altLang="ja-JP" sz="1100" dirty="0">
                <a:solidFill>
                  <a:schemeClr val="tx1"/>
                </a:solidFill>
                <a:latin typeface="BIZ UDPゴシック" panose="020B0400000000000000" pitchFamily="50" charset="-128"/>
                <a:ea typeface="BIZ UDPゴシック" panose="020B0400000000000000" pitchFamily="50" charset="-128"/>
              </a:rPr>
              <a:t>【</a:t>
            </a:r>
            <a:r>
              <a:rPr kumimoji="1" lang="ja-JP" altLang="en-US" sz="1100" dirty="0">
                <a:solidFill>
                  <a:schemeClr val="tx1"/>
                </a:solidFill>
                <a:latin typeface="BIZ UDPゴシック" panose="020B0400000000000000" pitchFamily="50" charset="-128"/>
                <a:ea typeface="BIZ UDPゴシック" panose="020B0400000000000000" pitchFamily="50" charset="-128"/>
              </a:rPr>
              <a:t>本件担当　埼玉県経営者協会　事務局／坂倉</a:t>
            </a:r>
            <a:r>
              <a:rPr kumimoji="1" lang="en-US" altLang="ja-JP" sz="1100" dirty="0">
                <a:solidFill>
                  <a:schemeClr val="tx1"/>
                </a:solidFill>
                <a:latin typeface="BIZ UDPゴシック" panose="020B0400000000000000" pitchFamily="50" charset="-128"/>
                <a:ea typeface="BIZ UDPゴシック" panose="020B0400000000000000" pitchFamily="50" charset="-128"/>
              </a:rPr>
              <a:t>(TEL 048-647-4100)】</a:t>
            </a:r>
          </a:p>
          <a:p>
            <a:pP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pic>
        <p:nvPicPr>
          <p:cNvPr id="10" name="図 9">
            <a:extLst>
              <a:ext uri="{FF2B5EF4-FFF2-40B4-BE49-F238E27FC236}">
                <a16:creationId xmlns:a16="http://schemas.microsoft.com/office/drawing/2014/main" id="{509A48D6-1EFC-1C0D-5E1E-C214C85DB242}"/>
              </a:ext>
            </a:extLst>
          </p:cNvPr>
          <p:cNvPicPr>
            <a:picLocks noChangeAspect="1"/>
          </p:cNvPicPr>
          <p:nvPr/>
        </p:nvPicPr>
        <p:blipFill>
          <a:blip r:embed="rId3" cstate="print">
            <a:extLst>
              <a:ext uri="{BEBA8EAE-BF5A-486C-A8C5-ECC9F3942E4B}">
                <a14:imgProps xmlns:a14="http://schemas.microsoft.com/office/drawing/2010/main">
                  <a14:imgLayer r:embed="rId4">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5593718" y="2989516"/>
            <a:ext cx="1290320" cy="1831340"/>
          </a:xfrm>
          <a:prstGeom prst="rect">
            <a:avLst/>
          </a:prstGeom>
          <a:noFill/>
          <a:ln>
            <a:noFill/>
          </a:ln>
          <a:effectLst>
            <a:outerShdw blurRad="76200" dist="76200" dir="2700000" algn="tl" rotWithShape="0">
              <a:prstClr val="black">
                <a:alpha val="40000"/>
              </a:prstClr>
            </a:outerShdw>
          </a:effectLst>
        </p:spPr>
      </p:pic>
      <p:sp>
        <p:nvSpPr>
          <p:cNvPr id="11" name="テキスト ボックス 2">
            <a:extLst>
              <a:ext uri="{FF2B5EF4-FFF2-40B4-BE49-F238E27FC236}">
                <a16:creationId xmlns:a16="http://schemas.microsoft.com/office/drawing/2014/main" id="{0C7E9F8D-8908-C2A8-4368-73A2BBA4F764}"/>
              </a:ext>
            </a:extLst>
          </p:cNvPr>
          <p:cNvSpPr txBox="1">
            <a:spLocks noChangeArrowheads="1"/>
          </p:cNvSpPr>
          <p:nvPr/>
        </p:nvSpPr>
        <p:spPr bwMode="auto">
          <a:xfrm>
            <a:off x="5391151" y="4876631"/>
            <a:ext cx="1699580" cy="257175"/>
          </a:xfrm>
          <a:prstGeom prst="rect">
            <a:avLst/>
          </a:prstGeom>
          <a:noFill/>
          <a:ln w="9525">
            <a:noFill/>
            <a:miter lim="800000"/>
            <a:headEnd/>
            <a:tailEnd/>
          </a:ln>
        </p:spPr>
        <p:txBody>
          <a:bodyPr rot="0" vert="horz" wrap="square" lIns="91440" tIns="45720" rIns="91440" bIns="45720" anchor="t" anchorCtr="0">
            <a:noAutofit/>
          </a:bodyPr>
          <a:lstStyle/>
          <a:p>
            <a:pPr algn="ctr">
              <a:lnSpc>
                <a:spcPts val="1400"/>
              </a:lnSpc>
              <a:spcAft>
                <a:spcPts val="1000"/>
              </a:spcAft>
            </a:pPr>
            <a:r>
              <a:rPr lang="ja-JP" sz="1050" b="1" dirty="0">
                <a:ln>
                  <a:noFill/>
                </a:ln>
                <a:solidFill>
                  <a:srgbClr val="000000"/>
                </a:solidFill>
                <a:effectLst/>
                <a:latin typeface="Garamond" panose="02020404030301010803" pitchFamily="18" charset="0"/>
                <a:ea typeface="BIZ UDPゴシック" panose="020B0400000000000000" pitchFamily="50" charset="-128"/>
                <a:cs typeface="Times New Roman" panose="02020603050405020304" pitchFamily="18" charset="0"/>
              </a:rPr>
              <a:t>本講座での使用テキスト</a:t>
            </a:r>
            <a:endParaRPr lang="ja-JP" sz="1050" dirty="0">
              <a:effectLst/>
              <a:latin typeface="Garamond" panose="02020404030301010803" pitchFamily="18" charset="0"/>
              <a:ea typeface="FZShuTi"/>
              <a:cs typeface="Times New Roman" panose="02020603050405020304" pitchFamily="18" charset="0"/>
            </a:endParaRPr>
          </a:p>
          <a:p>
            <a:pPr algn="ctr">
              <a:lnSpc>
                <a:spcPts val="1400"/>
              </a:lnSpc>
              <a:spcAft>
                <a:spcPts val="1000"/>
              </a:spcAft>
            </a:pPr>
            <a:r>
              <a:rPr lang="en-US" sz="800" b="1" dirty="0">
                <a:ln>
                  <a:noFill/>
                </a:ln>
                <a:solidFill>
                  <a:srgbClr val="FF0000"/>
                </a:solidFill>
                <a:effectLst/>
                <a:latin typeface="BIZ UDPゴシック" panose="020B0400000000000000" pitchFamily="50" charset="-128"/>
                <a:ea typeface="FZShuTi"/>
                <a:cs typeface="Times New Roman" panose="02020603050405020304" pitchFamily="18" charset="0"/>
              </a:rPr>
              <a:t> </a:t>
            </a:r>
            <a:endParaRPr lang="ja-JP" sz="1100" dirty="0">
              <a:effectLst/>
              <a:latin typeface="Garamond" panose="02020404030301010803" pitchFamily="18" charset="0"/>
              <a:ea typeface="FZShuTi"/>
              <a:cs typeface="Times New Roman" panose="02020603050405020304" pitchFamily="18" charset="0"/>
            </a:endParaRPr>
          </a:p>
        </p:txBody>
      </p:sp>
      <p:sp>
        <p:nvSpPr>
          <p:cNvPr id="12" name="テキスト ボックス 2">
            <a:extLst>
              <a:ext uri="{FF2B5EF4-FFF2-40B4-BE49-F238E27FC236}">
                <a16:creationId xmlns:a16="http://schemas.microsoft.com/office/drawing/2014/main" id="{F4CD1508-4EF2-AD27-0AF6-BE3DEDB31727}"/>
              </a:ext>
            </a:extLst>
          </p:cNvPr>
          <p:cNvSpPr txBox="1">
            <a:spLocks noChangeArrowheads="1"/>
          </p:cNvSpPr>
          <p:nvPr/>
        </p:nvSpPr>
        <p:spPr bwMode="auto">
          <a:xfrm>
            <a:off x="4959985" y="5115322"/>
            <a:ext cx="2472011" cy="257175"/>
          </a:xfrm>
          <a:prstGeom prst="rect">
            <a:avLst/>
          </a:prstGeom>
          <a:noFill/>
          <a:ln w="9525">
            <a:noFill/>
            <a:miter lim="800000"/>
            <a:headEnd/>
            <a:tailEnd/>
          </a:ln>
        </p:spPr>
        <p:txBody>
          <a:bodyPr rot="0" vert="horz" wrap="square" lIns="91440" tIns="45720" rIns="91440" bIns="45720" anchor="t" anchorCtr="0">
            <a:noAutofit/>
          </a:bodyPr>
          <a:lstStyle/>
          <a:p>
            <a:pPr algn="ctr">
              <a:lnSpc>
                <a:spcPts val="1400"/>
              </a:lnSpc>
              <a:spcAft>
                <a:spcPts val="1000"/>
              </a:spcAft>
            </a:pPr>
            <a:r>
              <a:rPr lang="ja-JP" sz="1000" b="1" dirty="0">
                <a:ln>
                  <a:noFill/>
                </a:ln>
                <a:solidFill>
                  <a:srgbClr val="000000"/>
                </a:solidFill>
                <a:effectLst/>
                <a:latin typeface="Garamond" panose="02020404030301010803" pitchFamily="18" charset="0"/>
                <a:ea typeface="BIZ UDPゴシック" panose="020B0400000000000000" pitchFamily="50" charset="-128"/>
                <a:cs typeface="Times New Roman" panose="02020603050405020304" pitchFamily="18" charset="0"/>
              </a:rPr>
              <a:t>本会発行『採用から退職までの法律実務』</a:t>
            </a:r>
            <a:endParaRPr lang="ja-JP" sz="1000" dirty="0">
              <a:effectLst/>
              <a:latin typeface="Garamond" panose="02020404030301010803" pitchFamily="18" charset="0"/>
              <a:ea typeface="FZShuTi"/>
              <a:cs typeface="Times New Roman" panose="02020603050405020304" pitchFamily="18" charset="0"/>
            </a:endParaRPr>
          </a:p>
          <a:p>
            <a:pPr algn="ctr">
              <a:lnSpc>
                <a:spcPts val="1400"/>
              </a:lnSpc>
              <a:spcAft>
                <a:spcPts val="1000"/>
              </a:spcAft>
            </a:pPr>
            <a:r>
              <a:rPr lang="en-US" sz="800" b="1" dirty="0">
                <a:ln>
                  <a:noFill/>
                </a:ln>
                <a:solidFill>
                  <a:srgbClr val="FF0000"/>
                </a:solidFill>
                <a:effectLst/>
                <a:latin typeface="BIZ UDPゴシック" panose="020B0400000000000000" pitchFamily="50" charset="-128"/>
                <a:ea typeface="FZShuTi"/>
                <a:cs typeface="Times New Roman" panose="02020603050405020304" pitchFamily="18" charset="0"/>
              </a:rPr>
              <a:t> </a:t>
            </a:r>
            <a:endParaRPr lang="ja-JP" sz="1100" dirty="0">
              <a:effectLst/>
              <a:latin typeface="Garamond" panose="02020404030301010803" pitchFamily="18" charset="0"/>
              <a:ea typeface="FZShuTi"/>
              <a:cs typeface="Times New Roman" panose="02020603050405020304" pitchFamily="18" charset="0"/>
            </a:endParaRPr>
          </a:p>
        </p:txBody>
      </p:sp>
      <p:sp>
        <p:nvSpPr>
          <p:cNvPr id="13" name="テキスト ボックス 2">
            <a:extLst>
              <a:ext uri="{FF2B5EF4-FFF2-40B4-BE49-F238E27FC236}">
                <a16:creationId xmlns:a16="http://schemas.microsoft.com/office/drawing/2014/main" id="{EABC1013-4411-DCC8-28A7-CE85BAAA18B0}"/>
              </a:ext>
            </a:extLst>
          </p:cNvPr>
          <p:cNvSpPr txBox="1">
            <a:spLocks noChangeArrowheads="1"/>
          </p:cNvSpPr>
          <p:nvPr/>
        </p:nvSpPr>
        <p:spPr bwMode="auto">
          <a:xfrm>
            <a:off x="4959984" y="5307763"/>
            <a:ext cx="2472011" cy="303426"/>
          </a:xfrm>
          <a:prstGeom prst="rect">
            <a:avLst/>
          </a:prstGeom>
          <a:noFill/>
          <a:ln w="9525">
            <a:noFill/>
            <a:miter lim="800000"/>
            <a:headEnd/>
            <a:tailEnd/>
          </a:ln>
        </p:spPr>
        <p:txBody>
          <a:bodyPr rot="0" vert="horz" wrap="square" lIns="91440" tIns="45720" rIns="91440" bIns="45720" anchor="t" anchorCtr="0">
            <a:noAutofit/>
          </a:bodyPr>
          <a:lstStyle/>
          <a:p>
            <a:pPr algn="ctr">
              <a:lnSpc>
                <a:spcPts val="1400"/>
              </a:lnSpc>
              <a:spcAft>
                <a:spcPts val="1000"/>
              </a:spcAft>
            </a:pPr>
            <a:r>
              <a:rPr lang="ja-JP" altLang="en-US" sz="900" dirty="0">
                <a:latin typeface="BIZ UDPゴシック" panose="020B0400000000000000" pitchFamily="50" charset="-128"/>
                <a:ea typeface="BIZ UDPゴシック" panose="020B0400000000000000" pitchFamily="50" charset="-128"/>
                <a:cs typeface="Times New Roman" panose="02020603050405020304" pitchFamily="18" charset="0"/>
              </a:rPr>
              <a:t>改訂第</a:t>
            </a:r>
            <a:r>
              <a:rPr lang="en-US" altLang="ja-JP" sz="900" dirty="0">
                <a:latin typeface="BIZ UDPゴシック" panose="020B0400000000000000" pitchFamily="50" charset="-128"/>
                <a:ea typeface="BIZ UDPゴシック" panose="020B0400000000000000" pitchFamily="50" charset="-128"/>
                <a:cs typeface="Times New Roman" panose="02020603050405020304" pitchFamily="18" charset="0"/>
              </a:rPr>
              <a:t>17</a:t>
            </a:r>
            <a:r>
              <a:rPr lang="ja-JP" altLang="en-US" sz="900" dirty="0">
                <a:latin typeface="BIZ UDPゴシック" panose="020B0400000000000000" pitchFamily="50" charset="-128"/>
                <a:ea typeface="BIZ UDPゴシック" panose="020B0400000000000000" pitchFamily="50" charset="-128"/>
                <a:cs typeface="Times New Roman" panose="02020603050405020304" pitchFamily="18" charset="0"/>
              </a:rPr>
              <a:t>版　令和</a:t>
            </a:r>
            <a:r>
              <a:rPr lang="en-US" altLang="ja-JP" sz="900" dirty="0">
                <a:latin typeface="BIZ UDPゴシック" panose="020B0400000000000000" pitchFamily="50" charset="-128"/>
                <a:ea typeface="BIZ UDPゴシック" panose="020B0400000000000000" pitchFamily="50" charset="-128"/>
                <a:cs typeface="Times New Roman" panose="02020603050405020304" pitchFamily="18" charset="0"/>
              </a:rPr>
              <a:t>4</a:t>
            </a:r>
            <a:r>
              <a:rPr lang="ja-JP" altLang="en-US" sz="900" dirty="0">
                <a:latin typeface="BIZ UDPゴシック" panose="020B0400000000000000" pitchFamily="50" charset="-128"/>
                <a:ea typeface="BIZ UDPゴシック" panose="020B0400000000000000" pitchFamily="50" charset="-128"/>
                <a:cs typeface="Times New Roman" panose="02020603050405020304" pitchFamily="18" charset="0"/>
              </a:rPr>
              <a:t>年</a:t>
            </a:r>
            <a:r>
              <a:rPr lang="en-US" altLang="ja-JP" sz="900" dirty="0">
                <a:latin typeface="BIZ UDPゴシック" panose="020B0400000000000000" pitchFamily="50" charset="-128"/>
                <a:ea typeface="BIZ UDPゴシック" panose="020B0400000000000000" pitchFamily="50" charset="-128"/>
                <a:cs typeface="Times New Roman" panose="02020603050405020304" pitchFamily="18" charset="0"/>
              </a:rPr>
              <a:t>4</a:t>
            </a:r>
            <a:r>
              <a:rPr lang="ja-JP" altLang="en-US" sz="900" dirty="0">
                <a:latin typeface="BIZ UDPゴシック" panose="020B0400000000000000" pitchFamily="50" charset="-128"/>
                <a:ea typeface="BIZ UDPゴシック" panose="020B0400000000000000" pitchFamily="50" charset="-128"/>
                <a:cs typeface="Times New Roman" panose="02020603050405020304" pitchFamily="18" charset="0"/>
              </a:rPr>
              <a:t>月</a:t>
            </a:r>
            <a:r>
              <a:rPr lang="en-US" altLang="ja-JP" sz="900" dirty="0">
                <a:latin typeface="BIZ UDPゴシック" panose="020B0400000000000000" pitchFamily="50" charset="-128"/>
                <a:ea typeface="BIZ UDPゴシック" panose="020B0400000000000000" pitchFamily="50" charset="-128"/>
                <a:cs typeface="Times New Roman" panose="02020603050405020304" pitchFamily="18" charset="0"/>
              </a:rPr>
              <a:t>28</a:t>
            </a:r>
            <a:r>
              <a:rPr lang="ja-JP" altLang="en-US" sz="900" dirty="0">
                <a:latin typeface="BIZ UDPゴシック" panose="020B0400000000000000" pitchFamily="50" charset="-128"/>
                <a:ea typeface="BIZ UDPゴシック" panose="020B0400000000000000" pitchFamily="50" charset="-128"/>
                <a:cs typeface="Times New Roman" panose="02020603050405020304" pitchFamily="18" charset="0"/>
              </a:rPr>
              <a:t>日発行</a:t>
            </a:r>
            <a:endParaRPr lang="ja-JP" sz="9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ts val="1400"/>
              </a:lnSpc>
              <a:spcAft>
                <a:spcPts val="1000"/>
              </a:spcAft>
            </a:pPr>
            <a:r>
              <a:rPr lang="en-US" sz="800" b="1" dirty="0">
                <a:ln>
                  <a:noFill/>
                </a:ln>
                <a:solidFill>
                  <a:srgbClr val="FF0000"/>
                </a:solidFill>
                <a:effectLst/>
                <a:latin typeface="BIZ UDPゴシック" panose="020B0400000000000000" pitchFamily="50" charset="-128"/>
                <a:ea typeface="FZShuTi"/>
                <a:cs typeface="Times New Roman" panose="02020603050405020304" pitchFamily="18" charset="0"/>
              </a:rPr>
              <a:t> </a:t>
            </a:r>
            <a:endParaRPr lang="ja-JP" sz="1100" dirty="0">
              <a:effectLst/>
              <a:latin typeface="Garamond" panose="02020404030301010803" pitchFamily="18" charset="0"/>
              <a:ea typeface="FZShuTi"/>
              <a:cs typeface="Times New Roman" panose="02020603050405020304" pitchFamily="18" charset="0"/>
            </a:endParaRPr>
          </a:p>
        </p:txBody>
      </p:sp>
      <p:cxnSp>
        <p:nvCxnSpPr>
          <p:cNvPr id="15" name="直線コネクタ 14">
            <a:extLst>
              <a:ext uri="{FF2B5EF4-FFF2-40B4-BE49-F238E27FC236}">
                <a16:creationId xmlns:a16="http://schemas.microsoft.com/office/drawing/2014/main" id="{27632D18-1863-2435-B3C5-2A1D491B1792}"/>
              </a:ext>
            </a:extLst>
          </p:cNvPr>
          <p:cNvCxnSpPr/>
          <p:nvPr/>
        </p:nvCxnSpPr>
        <p:spPr>
          <a:xfrm>
            <a:off x="26866" y="6739816"/>
            <a:ext cx="7559675" cy="0"/>
          </a:xfrm>
          <a:prstGeom prst="line">
            <a:avLst/>
          </a:prstGeom>
          <a:ln w="38100">
            <a:solidFill>
              <a:srgbClr val="0AFE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215118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957</TotalTime>
  <Words>885</Words>
  <Application>Microsoft Office PowerPoint</Application>
  <PresentationFormat>ユーザー設定</PresentationFormat>
  <Paragraphs>107</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UDPゴシック</vt:lpstr>
      <vt:lpstr>Meiryo UI</vt:lpstr>
      <vt:lpstr>Arial</vt:lpstr>
      <vt:lpstr>Calibri</vt:lpstr>
      <vt:lpstr>Calibri Light</vt:lpstr>
      <vt:lpstr>Garamond</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user10</dc:creator>
  <cp:lastModifiedBy>user10</cp:lastModifiedBy>
  <cp:revision>41</cp:revision>
  <cp:lastPrinted>2024-03-19T06:21:52Z</cp:lastPrinted>
  <dcterms:created xsi:type="dcterms:W3CDTF">2022-11-17T00:39:13Z</dcterms:created>
  <dcterms:modified xsi:type="dcterms:W3CDTF">2025-03-14T04:23:53Z</dcterms:modified>
</cp:coreProperties>
</file>