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6" r:id="rId5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7BA"/>
    <a:srgbClr val="FFEDB9"/>
    <a:srgbClr val="FFCDD4"/>
    <a:srgbClr val="FFE1E5"/>
    <a:srgbClr val="FFFF99"/>
    <a:srgbClr val="FFCC99"/>
    <a:srgbClr val="FF7C80"/>
    <a:srgbClr val="FF5050"/>
    <a:srgbClr val="FF99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80" d="100"/>
          <a:sy n="80" d="100"/>
        </p:scale>
        <p:origin x="29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76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57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54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75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90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79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44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08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0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36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68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9E71-8B0B-434A-9EA7-36718BE9F570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69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138D155-FF1F-4832-A6AF-3C6D7CD4D5E0}"/>
              </a:ext>
            </a:extLst>
          </p:cNvPr>
          <p:cNvSpPr/>
          <p:nvPr/>
        </p:nvSpPr>
        <p:spPr>
          <a:xfrm>
            <a:off x="1" y="0"/>
            <a:ext cx="6858000" cy="8091055"/>
          </a:xfrm>
          <a:prstGeom prst="rect">
            <a:avLst/>
          </a:prstGeom>
          <a:solidFill>
            <a:srgbClr val="FFCDD4"/>
          </a:solidFill>
          <a:ln>
            <a:solidFill>
              <a:srgbClr val="FFE1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7FC2B66-60E5-4E74-A8EF-682CAF3E58E4}"/>
              </a:ext>
            </a:extLst>
          </p:cNvPr>
          <p:cNvSpPr/>
          <p:nvPr/>
        </p:nvSpPr>
        <p:spPr>
          <a:xfrm>
            <a:off x="344678" y="5403028"/>
            <a:ext cx="6305504" cy="2549646"/>
          </a:xfrm>
          <a:prstGeom prst="roundRect">
            <a:avLst/>
          </a:prstGeom>
          <a:solidFill>
            <a:srgbClr val="FEE7BA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BCC32745-6979-4EB3-9FFE-3C0F58D04C2C}"/>
              </a:ext>
            </a:extLst>
          </p:cNvPr>
          <p:cNvSpPr/>
          <p:nvPr/>
        </p:nvSpPr>
        <p:spPr>
          <a:xfrm>
            <a:off x="-651165" y="346364"/>
            <a:ext cx="8188037" cy="49756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81A35992-777C-46B7-B59D-354DA864F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890018"/>
              </p:ext>
            </p:extLst>
          </p:nvPr>
        </p:nvGraphicFramePr>
        <p:xfrm>
          <a:off x="327066" y="8501987"/>
          <a:ext cx="6201428" cy="944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889">
                  <a:extLst>
                    <a:ext uri="{9D8B030D-6E8A-4147-A177-3AD203B41FA5}">
                      <a16:colId xmlns:a16="http://schemas.microsoft.com/office/drawing/2014/main" val="976985242"/>
                    </a:ext>
                  </a:extLst>
                </a:gridCol>
                <a:gridCol w="1827394">
                  <a:extLst>
                    <a:ext uri="{9D8B030D-6E8A-4147-A177-3AD203B41FA5}">
                      <a16:colId xmlns:a16="http://schemas.microsoft.com/office/drawing/2014/main" val="4117924990"/>
                    </a:ext>
                  </a:extLst>
                </a:gridCol>
                <a:gridCol w="2067145">
                  <a:extLst>
                    <a:ext uri="{9D8B030D-6E8A-4147-A177-3AD203B41FA5}">
                      <a16:colId xmlns:a16="http://schemas.microsoft.com/office/drawing/2014/main" val="2967295469"/>
                    </a:ext>
                  </a:extLst>
                </a:gridCol>
              </a:tblGrid>
              <a:tr h="27920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所属・役職名</a:t>
                      </a:r>
                    </a:p>
                  </a:txBody>
                  <a:tcPr marL="52530" marR="52530" marT="26266" marB="26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52530" marR="52530" marT="26266" marB="26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メールアドレス</a:t>
                      </a:r>
                    </a:p>
                  </a:txBody>
                  <a:tcPr marL="52530" marR="52530" marT="26266" marB="26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676715"/>
                  </a:ext>
                </a:extLst>
              </a:tr>
              <a:tr h="324612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52530" marR="52530" marT="26266" marB="262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52530" marR="52530" marT="26266" marB="262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marL="52530" marR="52530" marT="26266" marB="262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33079"/>
                  </a:ext>
                </a:extLst>
              </a:tr>
              <a:tr h="340709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52530" marR="52530" marT="26266" marB="262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52530" marR="52530" marT="26266" marB="262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52530" marR="52530" marT="26266" marB="262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677770"/>
                  </a:ext>
                </a:extLst>
              </a:tr>
            </a:tbl>
          </a:graphicData>
        </a:graphic>
      </p:graphicFrame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3EE0D85-8CFF-4D00-8AB0-CF012447B1D9}"/>
              </a:ext>
            </a:extLst>
          </p:cNvPr>
          <p:cNvCxnSpPr>
            <a:cxnSpLocks/>
          </p:cNvCxnSpPr>
          <p:nvPr/>
        </p:nvCxnSpPr>
        <p:spPr>
          <a:xfrm>
            <a:off x="324630" y="8381703"/>
            <a:ext cx="6203866" cy="8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668610F-4BFB-4146-9CF7-918781CF789D}"/>
              </a:ext>
            </a:extLst>
          </p:cNvPr>
          <p:cNvSpPr txBox="1"/>
          <p:nvPr/>
        </p:nvSpPr>
        <p:spPr>
          <a:xfrm>
            <a:off x="280291" y="8151845"/>
            <a:ext cx="842382" cy="26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49" dirty="0">
                <a:latin typeface="Meiryo UI" panose="020B0604030504040204" pitchFamily="50" charset="-128"/>
                <a:ea typeface="Meiryo UI" panose="020B0604030504040204" pitchFamily="50" charset="-128"/>
              </a:rPr>
              <a:t>貴社名：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09C4C96-B616-4306-87F2-0F7767158478}"/>
              </a:ext>
            </a:extLst>
          </p:cNvPr>
          <p:cNvSpPr txBox="1"/>
          <p:nvPr/>
        </p:nvSpPr>
        <p:spPr>
          <a:xfrm>
            <a:off x="3984740" y="8134671"/>
            <a:ext cx="725479" cy="26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49" dirty="0">
                <a:latin typeface="Meiryo UI" panose="020B0604030504040204" pitchFamily="50" charset="-128"/>
                <a:ea typeface="Meiryo UI" panose="020B0604030504040204" pitchFamily="50" charset="-128"/>
              </a:rPr>
              <a:t>TEL :</a:t>
            </a:r>
            <a:endParaRPr kumimoji="1" lang="ja-JP" altLang="en-US" sz="1149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2549A06-CB6B-4DF7-8F82-C31AC7AD6159}"/>
              </a:ext>
            </a:extLst>
          </p:cNvPr>
          <p:cNvSpPr txBox="1"/>
          <p:nvPr/>
        </p:nvSpPr>
        <p:spPr>
          <a:xfrm>
            <a:off x="2388774" y="9465041"/>
            <a:ext cx="4641029" cy="30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379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zh-CN" altLang="en-US" sz="1149" dirty="0">
                <a:latin typeface="Meiryo UI" panose="020B0604030504040204" pitchFamily="50" charset="-128"/>
                <a:ea typeface="Meiryo UI" panose="020B0604030504040204" pitchFamily="50" charset="-128"/>
              </a:rPr>
              <a:t>本件担当　坂倉　</a:t>
            </a:r>
            <a:r>
              <a:rPr kumimoji="1" lang="en-US" altLang="zh-CN" sz="1149" dirty="0">
                <a:latin typeface="Meiryo UI" panose="020B0604030504040204" pitchFamily="50" charset="-128"/>
                <a:ea typeface="Meiryo UI" panose="020B0604030504040204" pitchFamily="50" charset="-128"/>
              </a:rPr>
              <a:t>TEL 048-647-4100</a:t>
            </a:r>
            <a:r>
              <a:rPr kumimoji="1" lang="ja-JP" altLang="en-US" sz="1149" dirty="0">
                <a:latin typeface="Meiryo UI" panose="020B0604030504040204" pitchFamily="50" charset="-128"/>
                <a:ea typeface="Meiryo UI" panose="020B0604030504040204" pitchFamily="50" charset="-128"/>
              </a:rPr>
              <a:t>／</a:t>
            </a:r>
            <a:r>
              <a:rPr kumimoji="1" lang="en-US" altLang="ja-JP" sz="1149" dirty="0">
                <a:latin typeface="Meiryo UI" panose="020B0604030504040204" pitchFamily="50" charset="-128"/>
                <a:ea typeface="Meiryo UI" panose="020B0604030504040204" pitchFamily="50" charset="-128"/>
              </a:rPr>
              <a:t>FAX048-641-0924</a:t>
            </a:r>
            <a:r>
              <a:rPr kumimoji="1" lang="zh-CN" altLang="en-US" sz="1379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379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269E2A82-F28C-4124-9F0C-F24B2198E12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98"/>
          <a:stretch/>
        </p:blipFill>
        <p:spPr bwMode="auto">
          <a:xfrm>
            <a:off x="2203368" y="54797"/>
            <a:ext cx="2478969" cy="44900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AD69BE9-458F-45BD-B995-CF7FEF1AAF93}"/>
              </a:ext>
            </a:extLst>
          </p:cNvPr>
          <p:cNvSpPr txBox="1"/>
          <p:nvPr/>
        </p:nvSpPr>
        <p:spPr>
          <a:xfrm>
            <a:off x="693920" y="2106785"/>
            <a:ext cx="4825679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日時：</a:t>
            </a:r>
            <a:r>
              <a:rPr kumimoji="1" lang="en-US" altLang="ja-JP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2025</a:t>
            </a:r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 </a:t>
            </a:r>
            <a:r>
              <a:rPr kumimoji="1" lang="en-US" altLang="ja-JP" sz="16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6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6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kumimoji="1" lang="ja-JP" altLang="en-US" sz="16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日（金）</a:t>
            </a:r>
            <a:endParaRPr kumimoji="1" lang="en-US" altLang="ja-JP" sz="1600" b="1" dirty="0">
              <a:solidFill>
                <a:schemeClr val="accent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kumimoji="1" lang="en-US" altLang="ja-JP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（受付開始　</a:t>
            </a:r>
            <a:r>
              <a:rPr kumimoji="1" lang="en-US" altLang="ja-JP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sz="1400" b="1" dirty="0">
                <a:solidFill>
                  <a:schemeClr val="accent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400" b="1" dirty="0">
              <a:solidFill>
                <a:schemeClr val="accent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会場：大宮ソニックシティビル９階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９０６会議室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申込方法：本会ホームページ、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QR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コード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申込期限：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2025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99FD843-A430-4D80-A6AD-787CB1292EC2}"/>
              </a:ext>
            </a:extLst>
          </p:cNvPr>
          <p:cNvSpPr txBox="1"/>
          <p:nvPr/>
        </p:nvSpPr>
        <p:spPr>
          <a:xfrm>
            <a:off x="268485" y="917055"/>
            <a:ext cx="631615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b="1" dirty="0">
                <a:ln w="3175">
                  <a:solidFill>
                    <a:srgbClr val="FFCC99"/>
                  </a:solidFill>
                </a:ln>
                <a:solidFill>
                  <a:srgbClr val="FF7C8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障害者活躍推進セミナー</a:t>
            </a:r>
            <a:endParaRPr kumimoji="1" lang="en-US" altLang="ja-JP" sz="3600" b="1" dirty="0">
              <a:ln w="3175">
                <a:solidFill>
                  <a:srgbClr val="FFCC99"/>
                </a:solidFill>
              </a:ln>
              <a:solidFill>
                <a:srgbClr val="FF7C8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2800" b="1" dirty="0">
                <a:ln w="3175">
                  <a:solidFill>
                    <a:srgbClr val="FFCC99"/>
                  </a:solidFill>
                </a:ln>
                <a:solidFill>
                  <a:srgbClr val="FF7C8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～就労継続支援施設の活用について～</a:t>
            </a:r>
            <a:endParaRPr kumimoji="1" lang="en-US" altLang="ja-JP" sz="2800" b="1" dirty="0">
              <a:ln w="3175">
                <a:solidFill>
                  <a:srgbClr val="FFCC99"/>
                </a:solidFill>
              </a:ln>
              <a:solidFill>
                <a:srgbClr val="FF7C8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b="1" dirty="0">
              <a:ln w="3175">
                <a:solidFill>
                  <a:srgbClr val="FFCC99"/>
                </a:solidFill>
              </a:ln>
              <a:solidFill>
                <a:srgbClr val="FF7C8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73AA4D7-F36A-45A9-B363-2170E4469A69}"/>
              </a:ext>
            </a:extLst>
          </p:cNvPr>
          <p:cNvSpPr txBox="1"/>
          <p:nvPr/>
        </p:nvSpPr>
        <p:spPr>
          <a:xfrm>
            <a:off x="1696709" y="604750"/>
            <a:ext cx="3915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　第１回</a:t>
            </a:r>
            <a:r>
              <a:rPr kumimoji="1"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SDGs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委員会</a:t>
            </a:r>
            <a:endParaRPr kumimoji="1"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C6EA9D-7A00-4A0C-8E78-1123B77EA8D8}"/>
              </a:ext>
            </a:extLst>
          </p:cNvPr>
          <p:cNvSpPr txBox="1"/>
          <p:nvPr/>
        </p:nvSpPr>
        <p:spPr>
          <a:xfrm>
            <a:off x="586355" y="5437861"/>
            <a:ext cx="4387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第１部　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講師　株式会社リハス　執行役員　氣田和希氏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EA6494-56E3-4C14-9D2F-2BB2E87614A3}"/>
              </a:ext>
            </a:extLst>
          </p:cNvPr>
          <p:cNvSpPr txBox="1"/>
          <p:nvPr/>
        </p:nvSpPr>
        <p:spPr>
          <a:xfrm>
            <a:off x="1452400" y="5966041"/>
            <a:ext cx="22605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・障害福祉サービスについて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・障がいの種類と特性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・就労継続支援Ｂとは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障がい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者雇用の現状と課題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14CF65A-849B-44E1-B776-C74D5DF87578}"/>
              </a:ext>
            </a:extLst>
          </p:cNvPr>
          <p:cNvSpPr txBox="1"/>
          <p:nvPr/>
        </p:nvSpPr>
        <p:spPr>
          <a:xfrm>
            <a:off x="586355" y="6914731"/>
            <a:ext cx="33297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第２部　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講師　埼玉県福祉部障害者支援課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F6F00FD-27C7-4D21-9D10-E281F69BBC1F}"/>
              </a:ext>
            </a:extLst>
          </p:cNvPr>
          <p:cNvSpPr txBox="1"/>
          <p:nvPr/>
        </p:nvSpPr>
        <p:spPr>
          <a:xfrm>
            <a:off x="1450775" y="7429453"/>
            <a:ext cx="4153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・障害者就労支援に係る埼玉県の取り組み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・埼玉県就労Ｂ型受注拡大ステーションの活用について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5F6E38-3106-4533-99BC-A430F8DA9EEB}"/>
              </a:ext>
            </a:extLst>
          </p:cNvPr>
          <p:cNvSpPr txBox="1"/>
          <p:nvPr/>
        </p:nvSpPr>
        <p:spPr>
          <a:xfrm>
            <a:off x="4077728" y="2724747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rgbClr val="FF5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参加費：無料</a:t>
            </a:r>
            <a:endParaRPr kumimoji="1" lang="en-US" altLang="ja-JP" sz="1600" dirty="0">
              <a:solidFill>
                <a:srgbClr val="FF5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rgbClr val="FF5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（会員限定）</a:t>
            </a:r>
            <a:endParaRPr kumimoji="1" lang="en-US" altLang="ja-JP" sz="1600" dirty="0">
              <a:solidFill>
                <a:srgbClr val="FF5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5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定員：</a:t>
            </a:r>
            <a:r>
              <a:rPr kumimoji="1" lang="en-US" altLang="ja-JP" sz="1400" dirty="0">
                <a:solidFill>
                  <a:srgbClr val="FF5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</a:t>
            </a:r>
            <a:r>
              <a:rPr kumimoji="1" lang="ja-JP" altLang="en-US" sz="1400" dirty="0">
                <a:solidFill>
                  <a:srgbClr val="FF5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75FFFFC-845D-49C8-9377-570140FDEC0E}"/>
              </a:ext>
            </a:extLst>
          </p:cNvPr>
          <p:cNvSpPr txBox="1"/>
          <p:nvPr/>
        </p:nvSpPr>
        <p:spPr>
          <a:xfrm>
            <a:off x="344678" y="3561886"/>
            <a:ext cx="6378669" cy="21929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/>
              <a:t>近年、企業における障害者雇用の重要性がますます高まっています。しかし、実際に取り組む際には、</a:t>
            </a:r>
            <a:endParaRPr lang="en-US" altLang="ja-JP" sz="1050" dirty="0"/>
          </a:p>
          <a:p>
            <a:r>
              <a:rPr lang="ja-JP" altLang="en-US" sz="1050" dirty="0"/>
              <a:t>職場環境の整備、長期的な支援体制の構築など、多くの課題に直面する企業が少なくありません。本</a:t>
            </a:r>
            <a:endParaRPr lang="en-US" altLang="ja-JP" sz="1050" dirty="0"/>
          </a:p>
          <a:p>
            <a:r>
              <a:rPr lang="ja-JP" altLang="en-US" sz="1050" dirty="0"/>
              <a:t>セミナーでは、障害者雇用におけるこうした課題に焦点を当てるとともに、その解決策の一つとして</a:t>
            </a:r>
            <a:endParaRPr lang="en-US" altLang="ja-JP" sz="1050" dirty="0"/>
          </a:p>
          <a:p>
            <a:r>
              <a:rPr lang="ja-JP" altLang="en-US" sz="1050" dirty="0"/>
              <a:t>「就労継続支援施設」の活用方法をご紹介します。就労継続支援施設は、障害者の方々の能力を最大</a:t>
            </a:r>
            <a:endParaRPr lang="en-US" altLang="ja-JP" sz="1050" dirty="0"/>
          </a:p>
          <a:p>
            <a:r>
              <a:rPr lang="ja-JP" altLang="en-US" sz="1050" dirty="0"/>
              <a:t>限に引き出し、企業のニーズに応じた業務を担う上で重要なパートナーとなり得ます。</a:t>
            </a:r>
            <a:endParaRPr lang="en-US" altLang="ja-JP" sz="1050" dirty="0"/>
          </a:p>
          <a:p>
            <a:r>
              <a:rPr lang="ja-JP" altLang="en-US" sz="1050" dirty="0"/>
              <a:t>第１部では就労継続支援施設を運営する事業者より具体的な事例や、施設との連携を進める際のポイ</a:t>
            </a:r>
            <a:endParaRPr lang="en-US" altLang="ja-JP" sz="1050" dirty="0"/>
          </a:p>
          <a:p>
            <a:r>
              <a:rPr lang="ja-JP" altLang="en-US" sz="1050" dirty="0"/>
              <a:t>ントを詳しくお伝えします。</a:t>
            </a:r>
            <a:endParaRPr lang="en-US" altLang="ja-JP" sz="1050" dirty="0"/>
          </a:p>
          <a:p>
            <a:r>
              <a:rPr lang="ja-JP" altLang="en-US" sz="1050" dirty="0"/>
              <a:t>第２部では埼玉県福祉部障害者支援課より県の取組みや埼玉県就労</a:t>
            </a:r>
            <a:r>
              <a:rPr lang="en-US" altLang="ja-JP" sz="1050" dirty="0"/>
              <a:t>B</a:t>
            </a:r>
            <a:r>
              <a:rPr lang="ja-JP" altLang="en-US" sz="1050" dirty="0"/>
              <a:t>型受注拡大ステーションの活用方</a:t>
            </a:r>
            <a:endParaRPr lang="en-US" altLang="ja-JP" sz="1050" dirty="0"/>
          </a:p>
          <a:p>
            <a:r>
              <a:rPr lang="ja-JP" altLang="en-US" sz="1050" dirty="0"/>
              <a:t>法について、ご説明します。</a:t>
            </a:r>
          </a:p>
          <a:p>
            <a:r>
              <a:rPr lang="ja-JP" altLang="en-US" sz="1050" dirty="0"/>
              <a:t>障害者雇用を進めたいとお考えの経営者・人事担当者の皆様にとって、貴重な機会となるはずです。</a:t>
            </a:r>
            <a:endParaRPr lang="en-US" altLang="ja-JP" sz="1050" dirty="0"/>
          </a:p>
          <a:p>
            <a:r>
              <a:rPr lang="ja-JP" altLang="en-US" sz="1050" dirty="0"/>
              <a:t>ぜひご参加ください。</a:t>
            </a:r>
          </a:p>
          <a:p>
            <a:endParaRPr lang="ja-JP" altLang="ja-JP" sz="1050" dirty="0"/>
          </a:p>
          <a:p>
            <a:endParaRPr kumimoji="1" lang="ja-JP" altLang="en-US" sz="1050" dirty="0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E990251A-8EE7-4EAF-A08C-A6DA5F065B5F}"/>
              </a:ext>
            </a:extLst>
          </p:cNvPr>
          <p:cNvCxnSpPr>
            <a:cxnSpLocks/>
          </p:cNvCxnSpPr>
          <p:nvPr/>
        </p:nvCxnSpPr>
        <p:spPr>
          <a:xfrm>
            <a:off x="586355" y="1995949"/>
            <a:ext cx="5690366" cy="0"/>
          </a:xfrm>
          <a:prstGeom prst="line">
            <a:avLst/>
          </a:prstGeom>
          <a:ln w="38100">
            <a:solidFill>
              <a:srgbClr val="FFE1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図 10">
            <a:extLst>
              <a:ext uri="{FF2B5EF4-FFF2-40B4-BE49-F238E27FC236}">
                <a16:creationId xmlns:a16="http://schemas.microsoft.com/office/drawing/2014/main" id="{BCAEAEF1-15F9-3D4B-6186-98367A67E4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591" y="107058"/>
            <a:ext cx="1060658" cy="842539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F58B6296-2CAE-6400-D459-29DEDA62FB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4209" y="114181"/>
            <a:ext cx="1088551" cy="826293"/>
          </a:xfrm>
          <a:prstGeom prst="rect">
            <a:avLst/>
          </a:prstGeom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A1F123EA-0E40-0A2D-3B3B-DF45CA654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848" y="5644577"/>
            <a:ext cx="1147884" cy="1295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0E9E3A2-C551-E239-7D1B-5B4A748919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6203" y="2785812"/>
            <a:ext cx="690539" cy="68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FEB6091DBE0D4B9B11353ACDB85C85" ma:contentTypeVersion="14" ma:contentTypeDescription="新しいドキュメントを作成します。" ma:contentTypeScope="" ma:versionID="b186d07b73792b55cfba9588262fd6c7">
  <xsd:schema xmlns:xsd="http://www.w3.org/2001/XMLSchema" xmlns:xs="http://www.w3.org/2001/XMLSchema" xmlns:p="http://schemas.microsoft.com/office/2006/metadata/properties" xmlns:ns2="062b8664-8df2-40aa-9fdb-2a6e8eb943be" xmlns:ns3="019a18d3-2deb-4864-937b-cd19528d2751" targetNamespace="http://schemas.microsoft.com/office/2006/metadata/properties" ma:root="true" ma:fieldsID="299dac547bf6ae71c5bd74d444563671" ns2:_="" ns3:_="">
    <xsd:import namespace="062b8664-8df2-40aa-9fdb-2a6e8eb943be"/>
    <xsd:import namespace="019a18d3-2deb-4864-937b-cd19528d27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2b8664-8df2-40aa-9fdb-2a6e8eb943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4b47bf68-0d70-4eb4-b344-fe6d0c10e3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9a18d3-2deb-4864-937b-cd19528d2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2b8664-8df2-40aa-9fdb-2a6e8eb943b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48317D-AC78-43B3-BF71-156E499B0C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22F7BF-599C-44B3-84D8-A75B9B838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2b8664-8df2-40aa-9fdb-2a6e8eb943be"/>
    <ds:schemaRef ds:uri="019a18d3-2deb-4864-937b-cd19528d2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8186C7-64ED-4DF0-AF95-38E6434C9E2F}">
  <ds:schemaRefs>
    <ds:schemaRef ds:uri="http://purl.org/dc/terms/"/>
    <ds:schemaRef ds:uri="062b8664-8df2-40aa-9fdb-2a6e8eb943b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19a18d3-2deb-4864-937b-cd19528d2751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1063</TotalTime>
  <Words>397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HG丸ｺﾞｼｯｸM-PRO</vt:lpstr>
      <vt:lpstr>Meiryo UI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埼玉県経営者協会</dc:creator>
  <cp:lastModifiedBy>user10</cp:lastModifiedBy>
  <cp:revision>70</cp:revision>
  <cp:lastPrinted>2025-01-22T07:01:35Z</cp:lastPrinted>
  <dcterms:created xsi:type="dcterms:W3CDTF">2024-12-03T23:52:08Z</dcterms:created>
  <dcterms:modified xsi:type="dcterms:W3CDTF">2025-01-22T07:02:26Z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0x01010060FEB6091DBE0D4B9B11353ACDB85C85</vt:lpwstr>
  </property>
  <property fmtid="{D5CDD505-2E9C-101B-9397-08002B2CF9AE}" pid="3" name="MediaServiceImageTags">
    <vt:lpwstr/>
  </property>
</Properties>
</file>