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6" r:id="rId5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78C79F-7C5C-47B7-B167-B06F4659590C}" v="22" dt="2024-12-11T02:39:26.0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2024/12/11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3896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2024/12/11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3022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2024/12/11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105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2024/12/11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9530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2024/12/11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6024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2024/12/11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87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2024/12/11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0743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2024/12/11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973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2024/12/11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382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2024/12/11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8750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2024/12/11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050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F9E71-8B0B-434A-9EA7-36718BE9F570}" type="datetimeFigureOut">
              <a:rPr kumimoji="1" lang="ja-JP" altLang="en-US" smtClean="0"/>
              <a:t>2024/12/11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234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138095C-5559-810A-69C2-06359318F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" t="4613"/>
          <a:stretch/>
        </p:blipFill>
        <p:spPr>
          <a:xfrm>
            <a:off x="-203826" y="-1598524"/>
            <a:ext cx="7967326" cy="10318129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F1423FB-DFE7-426B-9760-2B690E869875}"/>
              </a:ext>
            </a:extLst>
          </p:cNvPr>
          <p:cNvSpPr/>
          <p:nvPr/>
        </p:nvSpPr>
        <p:spPr>
          <a:xfrm>
            <a:off x="431837" y="2811206"/>
            <a:ext cx="3168000" cy="27232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16" dirty="0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3550612F-FF07-4017-BEB7-1D795D1F2279}"/>
              </a:ext>
            </a:extLst>
          </p:cNvPr>
          <p:cNvSpPr/>
          <p:nvPr/>
        </p:nvSpPr>
        <p:spPr>
          <a:xfrm>
            <a:off x="3933712" y="2811206"/>
            <a:ext cx="3168000" cy="27232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16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D74CA862-78BC-46D1-98D3-781EE7261C1D}"/>
              </a:ext>
            </a:extLst>
          </p:cNvPr>
          <p:cNvSpPr/>
          <p:nvPr/>
        </p:nvSpPr>
        <p:spPr>
          <a:xfrm>
            <a:off x="431837" y="5686604"/>
            <a:ext cx="3168000" cy="27232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16" dirty="0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27701DF7-83F9-49D6-993B-5434BEC8F74E}"/>
              </a:ext>
            </a:extLst>
          </p:cNvPr>
          <p:cNvSpPr/>
          <p:nvPr/>
        </p:nvSpPr>
        <p:spPr>
          <a:xfrm>
            <a:off x="3933712" y="5694696"/>
            <a:ext cx="3168000" cy="27232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16" dirty="0"/>
          </a:p>
        </p:txBody>
      </p:sp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81A35992-777C-46B7-B59D-354DA864F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579275"/>
              </p:ext>
            </p:extLst>
          </p:nvPr>
        </p:nvGraphicFramePr>
        <p:xfrm>
          <a:off x="431837" y="9176414"/>
          <a:ext cx="6693367" cy="1019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888">
                  <a:extLst>
                    <a:ext uri="{9D8B030D-6E8A-4147-A177-3AD203B41FA5}">
                      <a16:colId xmlns:a16="http://schemas.microsoft.com/office/drawing/2014/main" val="976985242"/>
                    </a:ext>
                  </a:extLst>
                </a:gridCol>
                <a:gridCol w="1972356">
                  <a:extLst>
                    <a:ext uri="{9D8B030D-6E8A-4147-A177-3AD203B41FA5}">
                      <a16:colId xmlns:a16="http://schemas.microsoft.com/office/drawing/2014/main" val="4117924990"/>
                    </a:ext>
                  </a:extLst>
                </a:gridCol>
                <a:gridCol w="2231123">
                  <a:extLst>
                    <a:ext uri="{9D8B030D-6E8A-4147-A177-3AD203B41FA5}">
                      <a16:colId xmlns:a16="http://schemas.microsoft.com/office/drawing/2014/main" val="2967295469"/>
                    </a:ext>
                  </a:extLst>
                </a:gridCol>
              </a:tblGrid>
              <a:tr h="301347"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所属・役職名</a:t>
                      </a:r>
                    </a:p>
                  </a:txBody>
                  <a:tcPr marL="56698" marR="56698" marT="28349" marB="28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氏名</a:t>
                      </a:r>
                    </a:p>
                  </a:txBody>
                  <a:tcPr marL="56698" marR="56698" marT="28349" marB="28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メールアドレス</a:t>
                      </a:r>
                    </a:p>
                  </a:txBody>
                  <a:tcPr marL="56698" marR="56698" marT="28349" marB="28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0676715"/>
                  </a:ext>
                </a:extLst>
              </a:tr>
              <a:tr h="350363"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56698" marR="56698" marT="28349" marB="28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56698" marR="56698" marT="28349" marB="28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/>
                    </a:p>
                  </a:txBody>
                  <a:tcPr marL="56698" marR="56698" marT="28349" marB="28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333079"/>
                  </a:ext>
                </a:extLst>
              </a:tr>
              <a:tr h="367737"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56698" marR="56698" marT="28349" marB="28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56698" marR="56698" marT="28349" marB="28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56698" marR="56698" marT="28349" marB="28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677770"/>
                  </a:ext>
                </a:extLst>
              </a:tr>
            </a:tbl>
          </a:graphicData>
        </a:graphic>
      </p:graphicFrame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93EE0D85-8CFF-4D00-8AB0-CF012447B1D9}"/>
              </a:ext>
            </a:extLst>
          </p:cNvPr>
          <p:cNvCxnSpPr>
            <a:cxnSpLocks/>
          </p:cNvCxnSpPr>
          <p:nvPr/>
        </p:nvCxnSpPr>
        <p:spPr>
          <a:xfrm>
            <a:off x="429204" y="9046591"/>
            <a:ext cx="6696000" cy="90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668610F-4BFB-4146-9CF7-918781CF789D}"/>
              </a:ext>
            </a:extLst>
          </p:cNvPr>
          <p:cNvSpPr txBox="1"/>
          <p:nvPr/>
        </p:nvSpPr>
        <p:spPr>
          <a:xfrm>
            <a:off x="381348" y="8798501"/>
            <a:ext cx="909205" cy="28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貴社名：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09C4C96-B616-4306-87F2-0F7767158478}"/>
              </a:ext>
            </a:extLst>
          </p:cNvPr>
          <p:cNvSpPr txBox="1"/>
          <p:nvPr/>
        </p:nvSpPr>
        <p:spPr>
          <a:xfrm>
            <a:off x="4379661" y="8779967"/>
            <a:ext cx="595035" cy="283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TEL :</a:t>
            </a:r>
            <a:endParaRPr kumimoji="1" lang="ja-JP" altLang="en-US" sz="124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2549A06-CB6B-4DF7-8F82-C31AC7AD6159}"/>
              </a:ext>
            </a:extLst>
          </p:cNvPr>
          <p:cNvSpPr txBox="1"/>
          <p:nvPr/>
        </p:nvSpPr>
        <p:spPr>
          <a:xfrm>
            <a:off x="2657085" y="10215869"/>
            <a:ext cx="4796891" cy="321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kumimoji="1" lang="zh-CN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本件担当　坂倉　</a:t>
            </a:r>
            <a:r>
              <a:rPr kumimoji="1" lang="en-US" altLang="zh-CN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TEL 048-647-4100</a:t>
            </a:r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FAX048-641-0924</a:t>
            </a:r>
            <a:r>
              <a:rPr kumimoji="1" lang="zh-CN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kumimoji="1" lang="ja-JP" altLang="en-US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5A0DE46-8CF3-4613-B739-047BF5907ED3}"/>
              </a:ext>
            </a:extLst>
          </p:cNvPr>
          <p:cNvSpPr txBox="1"/>
          <p:nvPr/>
        </p:nvSpPr>
        <p:spPr>
          <a:xfrm>
            <a:off x="738372" y="4879011"/>
            <a:ext cx="1327608" cy="550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教授</a:t>
            </a:r>
            <a:endParaRPr kumimoji="1" lang="en-US" altLang="ja-JP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　長田　健　氏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1CC8C9B-3785-4A75-BF4C-CC40BE56B261}"/>
              </a:ext>
            </a:extLst>
          </p:cNvPr>
          <p:cNvSpPr/>
          <p:nvPr/>
        </p:nvSpPr>
        <p:spPr>
          <a:xfrm>
            <a:off x="5278459" y="4377071"/>
            <a:ext cx="1757212" cy="5312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kumimoji="1" lang="zh-CN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埼玉大学大学院</a:t>
            </a:r>
            <a:endParaRPr kumimoji="1" lang="en-US" altLang="zh-CN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/>
            <a:r>
              <a:rPr kumimoji="1" lang="zh-CN" altLang="en-US" sz="1364" dirty="0">
                <a:latin typeface="Meiryo UI" panose="020B0604030504040204" pitchFamily="50" charset="-128"/>
                <a:ea typeface="Meiryo UI" panose="020B0604030504040204" pitchFamily="50" charset="-128"/>
              </a:rPr>
              <a:t>人文社会科学研究科</a:t>
            </a:r>
            <a:endParaRPr kumimoji="1" lang="ja-JP" altLang="en-US" sz="1364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ECAD4C3-7BA1-47B4-92E2-70616C470AB8}"/>
              </a:ext>
            </a:extLst>
          </p:cNvPr>
          <p:cNvSpPr txBox="1"/>
          <p:nvPr/>
        </p:nvSpPr>
        <p:spPr>
          <a:xfrm>
            <a:off x="5523768" y="4907007"/>
            <a:ext cx="1518364" cy="550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准</a:t>
            </a:r>
            <a:r>
              <a:rPr kumimoji="1" lang="zh-TW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教授</a:t>
            </a:r>
            <a:endParaRPr kumimoji="1" lang="en-US" altLang="zh-TW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zh-TW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　高端</a:t>
            </a:r>
            <a:r>
              <a:rPr kumimoji="1" lang="ja-JP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zh-TW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正幸　氏</a:t>
            </a:r>
            <a:endParaRPr kumimoji="1" lang="ja-JP" altLang="en-US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DE25204-188A-4884-AED1-C2EB444F06BD}"/>
              </a:ext>
            </a:extLst>
          </p:cNvPr>
          <p:cNvSpPr txBox="1"/>
          <p:nvPr/>
        </p:nvSpPr>
        <p:spPr>
          <a:xfrm>
            <a:off x="738372" y="7760455"/>
            <a:ext cx="1518364" cy="550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准教授</a:t>
            </a:r>
            <a:endParaRPr kumimoji="1" lang="en-US" altLang="zh-TW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zh-TW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江口　幸治　</a:t>
            </a:r>
            <a:r>
              <a:rPr kumimoji="1" lang="zh-TW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氏</a:t>
            </a:r>
            <a:endParaRPr kumimoji="1" lang="ja-JP" altLang="en-US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A199F9B-17E1-432F-93FB-26A9967D5F24}"/>
              </a:ext>
            </a:extLst>
          </p:cNvPr>
          <p:cNvSpPr txBox="1"/>
          <p:nvPr/>
        </p:nvSpPr>
        <p:spPr>
          <a:xfrm>
            <a:off x="3819092" y="6372690"/>
            <a:ext cx="2618024" cy="10845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　　埼玉県経営者協会会員及び</a:t>
            </a:r>
          </a:p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　　埼玉大学産学官連携協議会会員</a:t>
            </a:r>
            <a:endParaRPr kumimoji="1" lang="en-US" altLang="ja-JP" sz="124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定員</a:t>
            </a:r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24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1" lang="en-US" altLang="ja-JP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kumimoji="1" lang="ja-JP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名（先着順）</a:t>
            </a:r>
            <a:endParaRPr kumimoji="1" lang="en-US" altLang="ja-JP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43F55970-AA1B-43F8-847B-E275E5B37750}"/>
              </a:ext>
            </a:extLst>
          </p:cNvPr>
          <p:cNvSpPr/>
          <p:nvPr/>
        </p:nvSpPr>
        <p:spPr>
          <a:xfrm>
            <a:off x="530609" y="7239756"/>
            <a:ext cx="1757212" cy="5312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埼玉大学大学院</a:t>
            </a:r>
            <a:endParaRPr kumimoji="1" lang="en-US" altLang="zh-CN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zh-CN" altLang="en-US" sz="1364" dirty="0">
                <a:latin typeface="Meiryo UI" panose="020B0604030504040204" pitchFamily="50" charset="-128"/>
                <a:ea typeface="Meiryo UI" panose="020B0604030504040204" pitchFamily="50" charset="-128"/>
              </a:rPr>
              <a:t>人文社会科学研究科</a:t>
            </a:r>
            <a:endParaRPr kumimoji="1" lang="ja-JP" altLang="en-US" sz="1364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1F1DB8B-FC22-4A5F-A811-70B231470B3E}"/>
              </a:ext>
            </a:extLst>
          </p:cNvPr>
          <p:cNvSpPr txBox="1"/>
          <p:nvPr/>
        </p:nvSpPr>
        <p:spPr>
          <a:xfrm>
            <a:off x="4050946" y="7444935"/>
            <a:ext cx="1519968" cy="8556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弊会のホームページ、</a:t>
            </a:r>
            <a:endParaRPr kumimoji="1" lang="en-US" altLang="ja-JP" sz="124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FAX</a:t>
            </a:r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または</a:t>
            </a:r>
            <a:endParaRPr kumimoji="1" lang="en-US" altLang="ja-JP" sz="124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右の</a:t>
            </a:r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QR</a:t>
            </a:r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コードで</a:t>
            </a:r>
            <a:endParaRPr kumimoji="1" lang="en-US" altLang="ja-JP" sz="124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お申込みください。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BA463CEF-5F85-4CD7-BDDF-DF7BFB6EF004}"/>
              </a:ext>
            </a:extLst>
          </p:cNvPr>
          <p:cNvSpPr txBox="1"/>
          <p:nvPr/>
        </p:nvSpPr>
        <p:spPr>
          <a:xfrm>
            <a:off x="4634274" y="5773262"/>
            <a:ext cx="1766877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232" b="1" dirty="0">
                <a:solidFill>
                  <a:srgbClr val="FF7C80"/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参加費 無料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2F46E7A-B8CC-42ED-B4A1-4743BD9EE4DF}"/>
              </a:ext>
            </a:extLst>
          </p:cNvPr>
          <p:cNvSpPr txBox="1"/>
          <p:nvPr/>
        </p:nvSpPr>
        <p:spPr>
          <a:xfrm>
            <a:off x="1023279" y="2901426"/>
            <a:ext cx="2149948" cy="321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ポスト</a:t>
            </a:r>
            <a:r>
              <a:rPr kumimoji="1" lang="en-US" altLang="ja-JP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失われた</a:t>
            </a:r>
            <a:r>
              <a:rPr kumimoji="1" lang="en-US" altLang="ja-JP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1" lang="en-US" altLang="ja-JP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r>
              <a:rPr kumimoji="1" lang="zh-TW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」</a:t>
            </a:r>
            <a:endParaRPr kumimoji="1" lang="ja-JP" altLang="en-US" sz="1488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BB46D2-3492-4D41-BACF-5761796E63F0}"/>
              </a:ext>
            </a:extLst>
          </p:cNvPr>
          <p:cNvSpPr/>
          <p:nvPr/>
        </p:nvSpPr>
        <p:spPr>
          <a:xfrm>
            <a:off x="285037" y="6324157"/>
            <a:ext cx="1216805" cy="377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16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EF55269-7C6F-419A-8EC7-26CCB995AD69}"/>
              </a:ext>
            </a:extLst>
          </p:cNvPr>
          <p:cNvSpPr txBox="1"/>
          <p:nvPr/>
        </p:nvSpPr>
        <p:spPr>
          <a:xfrm>
            <a:off x="514970" y="6352027"/>
            <a:ext cx="756938" cy="321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第３部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116DD6F-A606-4762-BBE8-884DD8FFF902}"/>
              </a:ext>
            </a:extLst>
          </p:cNvPr>
          <p:cNvSpPr txBox="1"/>
          <p:nvPr/>
        </p:nvSpPr>
        <p:spPr>
          <a:xfrm>
            <a:off x="4379300" y="2872379"/>
            <a:ext cx="2473754" cy="550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公・共・私のリバランス</a:t>
            </a:r>
            <a:endParaRPr kumimoji="1" lang="en-US" altLang="ja-JP" sz="1488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～縮退の時代の財政学～</a:t>
            </a:r>
            <a:r>
              <a:rPr kumimoji="1" lang="zh-TW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」</a:t>
            </a:r>
            <a:endParaRPr kumimoji="1" lang="ja-JP" altLang="en-US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1C8A3CCB-0188-4419-BF15-581359E33B3C}"/>
              </a:ext>
            </a:extLst>
          </p:cNvPr>
          <p:cNvSpPr txBox="1"/>
          <p:nvPr/>
        </p:nvSpPr>
        <p:spPr>
          <a:xfrm>
            <a:off x="530609" y="5774927"/>
            <a:ext cx="3026791" cy="550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民法改正の事業承継に与える影響</a:t>
            </a:r>
            <a:endParaRPr kumimoji="1" lang="en-US" altLang="ja-JP" sz="1488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～親族内承継を中心として～</a:t>
            </a:r>
            <a:r>
              <a:rPr kumimoji="1" lang="zh-TW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」</a:t>
            </a:r>
            <a:endParaRPr kumimoji="1" lang="ja-JP" altLang="en-US" sz="1488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E0F738CB-4B8C-4099-8C4B-A0C9C1C00B05}"/>
              </a:ext>
            </a:extLst>
          </p:cNvPr>
          <p:cNvSpPr/>
          <p:nvPr/>
        </p:nvSpPr>
        <p:spPr>
          <a:xfrm>
            <a:off x="6042199" y="3415382"/>
            <a:ext cx="1216805" cy="377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16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648B217F-5064-4C8A-9D20-F417A3D47C33}"/>
              </a:ext>
            </a:extLst>
          </p:cNvPr>
          <p:cNvSpPr txBox="1"/>
          <p:nvPr/>
        </p:nvSpPr>
        <p:spPr>
          <a:xfrm>
            <a:off x="6266532" y="3443252"/>
            <a:ext cx="768138" cy="321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第２部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0C249832-AB4C-E3E1-987C-33D5B3F7FA75}"/>
              </a:ext>
            </a:extLst>
          </p:cNvPr>
          <p:cNvGrpSpPr/>
          <p:nvPr/>
        </p:nvGrpSpPr>
        <p:grpSpPr>
          <a:xfrm>
            <a:off x="6044202" y="6296676"/>
            <a:ext cx="1216805" cy="377047"/>
            <a:chOff x="6100846" y="5981088"/>
            <a:chExt cx="1216805" cy="377047"/>
          </a:xfrm>
        </p:grpSpPr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22652B75-EE14-45D8-A12A-257DE5989CD8}"/>
                </a:ext>
              </a:extLst>
            </p:cNvPr>
            <p:cNvSpPr/>
            <p:nvPr/>
          </p:nvSpPr>
          <p:spPr>
            <a:xfrm>
              <a:off x="6100846" y="5981088"/>
              <a:ext cx="1216805" cy="37704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16"/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53C29350-B8C2-49B6-90E9-91CC2BCB89BC}"/>
                </a:ext>
              </a:extLst>
            </p:cNvPr>
            <p:cNvSpPr txBox="1"/>
            <p:nvPr/>
          </p:nvSpPr>
          <p:spPr>
            <a:xfrm>
              <a:off x="6205745" y="5989883"/>
              <a:ext cx="1007007" cy="359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736" b="1" dirty="0">
                  <a:solidFill>
                    <a:srgbClr val="FF7C8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お申込み</a:t>
              </a:r>
            </a:p>
          </p:txBody>
        </p:sp>
      </p:grp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21692C89-E9A6-4A01-B7C1-670CD1D8E4F2}"/>
              </a:ext>
            </a:extLst>
          </p:cNvPr>
          <p:cNvCxnSpPr>
            <a:cxnSpLocks/>
          </p:cNvCxnSpPr>
          <p:nvPr/>
        </p:nvCxnSpPr>
        <p:spPr>
          <a:xfrm>
            <a:off x="4697634" y="6174020"/>
            <a:ext cx="1640156" cy="0"/>
          </a:xfrm>
          <a:prstGeom prst="line">
            <a:avLst/>
          </a:prstGeom>
          <a:ln w="5715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2CBFFEBF-2855-4C0D-8511-D54CAC3D8F0F}"/>
              </a:ext>
            </a:extLst>
          </p:cNvPr>
          <p:cNvSpPr/>
          <p:nvPr/>
        </p:nvSpPr>
        <p:spPr>
          <a:xfrm>
            <a:off x="285037" y="3415382"/>
            <a:ext cx="1216805" cy="377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16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8C753742-BE4E-4961-A269-EF85BBA8AA9D}"/>
              </a:ext>
            </a:extLst>
          </p:cNvPr>
          <p:cNvSpPr txBox="1"/>
          <p:nvPr/>
        </p:nvSpPr>
        <p:spPr>
          <a:xfrm>
            <a:off x="514970" y="3443252"/>
            <a:ext cx="756938" cy="321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第１部</a:t>
            </a: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22D7CAAF-5238-487F-9EE5-97447CACEE1C}"/>
              </a:ext>
            </a:extLst>
          </p:cNvPr>
          <p:cNvSpPr/>
          <p:nvPr/>
        </p:nvSpPr>
        <p:spPr>
          <a:xfrm>
            <a:off x="285037" y="3906942"/>
            <a:ext cx="2079387" cy="377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1" lang="en-US" altLang="ja-JP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13:40</a:t>
            </a:r>
            <a:r>
              <a:rPr kumimoji="1" lang="ja-JP" altLang="en-US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14:30</a:t>
            </a:r>
            <a:endParaRPr kumimoji="1" lang="ja-JP" altLang="en-US" sz="1488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C90C6EC-08CB-46D5-BA09-97ECA0BFCC19}"/>
              </a:ext>
            </a:extLst>
          </p:cNvPr>
          <p:cNvSpPr/>
          <p:nvPr/>
        </p:nvSpPr>
        <p:spPr>
          <a:xfrm>
            <a:off x="530609" y="4360887"/>
            <a:ext cx="1832040" cy="531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埼玉大学大学院</a:t>
            </a:r>
            <a:endParaRPr kumimoji="1" lang="en-US" altLang="zh-CN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zh-CN" altLang="en-US" sz="1364" dirty="0">
                <a:latin typeface="Meiryo UI" panose="020B0604030504040204" pitchFamily="50" charset="-128"/>
                <a:ea typeface="Meiryo UI" panose="020B0604030504040204" pitchFamily="50" charset="-128"/>
              </a:rPr>
              <a:t>人文社会科学研究科</a:t>
            </a:r>
            <a:endParaRPr kumimoji="1" lang="ja-JP" altLang="en-US" sz="1364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BB38FF1C-921E-465D-8EF4-F68E9556FA4C}"/>
              </a:ext>
            </a:extLst>
          </p:cNvPr>
          <p:cNvSpPr/>
          <p:nvPr/>
        </p:nvSpPr>
        <p:spPr>
          <a:xfrm>
            <a:off x="5179617" y="3906942"/>
            <a:ext cx="2079387" cy="377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     14:40</a:t>
            </a:r>
            <a:r>
              <a:rPr kumimoji="1" lang="ja-JP" altLang="en-US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15:30</a:t>
            </a:r>
            <a:endParaRPr kumimoji="1" lang="ja-JP" altLang="en-US" sz="1488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67D92DC9-5167-4903-9006-02AE788E3F72}"/>
              </a:ext>
            </a:extLst>
          </p:cNvPr>
          <p:cNvSpPr/>
          <p:nvPr/>
        </p:nvSpPr>
        <p:spPr>
          <a:xfrm>
            <a:off x="285037" y="6817392"/>
            <a:ext cx="2079387" cy="377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1" lang="en-US" altLang="ja-JP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15:40</a:t>
            </a:r>
            <a:r>
              <a:rPr kumimoji="1" lang="ja-JP" altLang="en-US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16:30</a:t>
            </a:r>
            <a:endParaRPr kumimoji="1" lang="ja-JP" altLang="en-US" sz="1488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C976A77-BB0B-C477-0686-9131DD3E84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6" t="547" r="-1915" b="964"/>
          <a:stretch/>
        </p:blipFill>
        <p:spPr>
          <a:xfrm>
            <a:off x="2276184" y="4028045"/>
            <a:ext cx="1211504" cy="136898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5589DA9-4D88-A207-FFF3-81F10E5828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94"/>
          <a:stretch/>
        </p:blipFill>
        <p:spPr>
          <a:xfrm>
            <a:off x="4107590" y="4013817"/>
            <a:ext cx="1176686" cy="1383211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51DC6D7-3F9D-4A0D-B2EE-8FC1F1E9F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7826" y="6944534"/>
            <a:ext cx="1198146" cy="1327451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7F94AEF-F12B-BCB5-5408-DE27AF8D53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6472" y="7535764"/>
            <a:ext cx="686305" cy="694884"/>
          </a:xfrm>
          <a:prstGeom prst="rect">
            <a:avLst/>
          </a:prstGeom>
        </p:spPr>
      </p:pic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7AF9CBF3-D0F6-F13A-5797-CD8DFCAA3B43}"/>
              </a:ext>
            </a:extLst>
          </p:cNvPr>
          <p:cNvGrpSpPr/>
          <p:nvPr/>
        </p:nvGrpSpPr>
        <p:grpSpPr>
          <a:xfrm>
            <a:off x="431837" y="291420"/>
            <a:ext cx="6696000" cy="2325643"/>
            <a:chOff x="431837" y="404708"/>
            <a:chExt cx="6696000" cy="2325643"/>
          </a:xfrm>
        </p:grpSpPr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33ED1770-F47E-405B-954D-73C212B46507}"/>
                </a:ext>
              </a:extLst>
            </p:cNvPr>
            <p:cNvSpPr/>
            <p:nvPr/>
          </p:nvSpPr>
          <p:spPr>
            <a:xfrm>
              <a:off x="431837" y="404708"/>
              <a:ext cx="6696000" cy="22308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16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11D2DA14-21FC-4A6B-B3EF-CF6AC3890070}"/>
                </a:ext>
              </a:extLst>
            </p:cNvPr>
            <p:cNvSpPr txBox="1"/>
            <p:nvPr/>
          </p:nvSpPr>
          <p:spPr>
            <a:xfrm>
              <a:off x="624482" y="404708"/>
              <a:ext cx="1619354" cy="5459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232" b="1" dirty="0">
                  <a:solidFill>
                    <a:schemeClr val="accent6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令和６年度</a:t>
              </a:r>
              <a:endParaRPr kumimoji="1" lang="en-US" altLang="ja-JP" sz="2232" b="1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endParaRPr kumimoji="1" lang="ja-JP" altLang="en-US" sz="716" dirty="0"/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2DA70AA0-91DD-497A-B506-AF40B3DF51F3}"/>
                </a:ext>
              </a:extLst>
            </p:cNvPr>
            <p:cNvSpPr txBox="1"/>
            <p:nvPr/>
          </p:nvSpPr>
          <p:spPr>
            <a:xfrm>
              <a:off x="1168104" y="686164"/>
              <a:ext cx="5282215" cy="7031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3969" b="1" dirty="0">
                  <a:solidFill>
                    <a:schemeClr val="accent6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埼玉大学特別公開講座</a:t>
              </a:r>
              <a:endParaRPr kumimoji="1" lang="en-US" altLang="ja-JP" sz="3969" b="1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75EE9A5C-0C5D-4FF2-8CBB-7B51F5BBB006}"/>
                </a:ext>
              </a:extLst>
            </p:cNvPr>
            <p:cNvSpPr txBox="1"/>
            <p:nvPr/>
          </p:nvSpPr>
          <p:spPr>
            <a:xfrm>
              <a:off x="1172532" y="2062712"/>
              <a:ext cx="5471459" cy="43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日時 ：　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2025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年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3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月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10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日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(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月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)13:30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～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16:40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（受付開始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13:00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）</a:t>
              </a:r>
              <a:endParaRPr lang="en-US" altLang="ja-JP" sz="1488" dirty="0">
                <a:latin typeface="UD Digi Kyokasho NK-R" panose="02020400000000000000" pitchFamily="18" charset="-128"/>
                <a:ea typeface="UD Digi Kyokasho NK-R" panose="02020400000000000000" pitchFamily="18" charset="-128"/>
              </a:endParaRPr>
            </a:p>
            <a:p>
              <a:endParaRPr kumimoji="1" lang="ja-JP" altLang="en-US" sz="716" dirty="0"/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5368FDF6-2181-4915-9D34-A430F1BDBBA9}"/>
                </a:ext>
              </a:extLst>
            </p:cNvPr>
            <p:cNvSpPr txBox="1"/>
            <p:nvPr/>
          </p:nvSpPr>
          <p:spPr>
            <a:xfrm>
              <a:off x="1172531" y="2298886"/>
              <a:ext cx="4144208" cy="43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会場 ：　大宮ソニックシティ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9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階　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906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会議室</a:t>
              </a:r>
              <a:endParaRPr lang="en-US" altLang="ja-JP" sz="1488" dirty="0">
                <a:latin typeface="UD Digi Kyokasho NK-R" panose="02020400000000000000" pitchFamily="18" charset="-128"/>
                <a:ea typeface="UD Digi Kyokasho NK-R" panose="02020400000000000000" pitchFamily="18" charset="-128"/>
              </a:endParaRPr>
            </a:p>
            <a:p>
              <a:endParaRPr kumimoji="1" lang="ja-JP" altLang="en-US" sz="716" dirty="0"/>
            </a:p>
          </p:txBody>
        </p:sp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B118A658-3F53-2FB3-D9C6-60C13B5C6887}"/>
                </a:ext>
              </a:extLst>
            </p:cNvPr>
            <p:cNvGrpSpPr/>
            <p:nvPr/>
          </p:nvGrpSpPr>
          <p:grpSpPr>
            <a:xfrm>
              <a:off x="1196236" y="1383736"/>
              <a:ext cx="4732474" cy="675809"/>
              <a:chOff x="1196236" y="1422152"/>
              <a:chExt cx="4732474" cy="675809"/>
            </a:xfrm>
          </p:grpSpPr>
          <p:pic>
            <p:nvPicPr>
              <p:cNvPr id="66" name="Picture 2" descr="埼玉大学">
                <a:extLst>
                  <a:ext uri="{FF2B5EF4-FFF2-40B4-BE49-F238E27FC236}">
                    <a16:creationId xmlns:a16="http://schemas.microsoft.com/office/drawing/2014/main" id="{EB99F317-9D3B-46F2-8A8F-C1D1D2E5960D}"/>
                  </a:ext>
                </a:extLst>
              </p:cNvPr>
              <p:cNvPicPr/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85163" y="1422152"/>
                <a:ext cx="1243547" cy="384546"/>
              </a:xfrm>
              <a:prstGeom prst="rect">
                <a:avLst/>
              </a:prstGeom>
              <a:noFill/>
            </p:spPr>
          </p:pic>
          <p:pic>
            <p:nvPicPr>
              <p:cNvPr id="63" name="図 62">
                <a:extLst>
                  <a:ext uri="{FF2B5EF4-FFF2-40B4-BE49-F238E27FC236}">
                    <a16:creationId xmlns:a16="http://schemas.microsoft.com/office/drawing/2014/main" id="{2F58A820-C40A-4452-9DCA-4BB89AFC0C1C}"/>
                  </a:ext>
                </a:extLst>
              </p:cNvPr>
              <p:cNvPicPr/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898"/>
              <a:stretch/>
            </p:blipFill>
            <p:spPr bwMode="auto">
              <a:xfrm>
                <a:off x="1691382" y="1428800"/>
                <a:ext cx="2259332" cy="37588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7" name="テキスト ボックス 76">
                <a:extLst>
                  <a:ext uri="{FF2B5EF4-FFF2-40B4-BE49-F238E27FC236}">
                    <a16:creationId xmlns:a16="http://schemas.microsoft.com/office/drawing/2014/main" id="{0EF387C6-CCBA-4EEA-BFE3-FDEBA244085D}"/>
                  </a:ext>
                </a:extLst>
              </p:cNvPr>
              <p:cNvSpPr txBox="1"/>
              <p:nvPr/>
            </p:nvSpPr>
            <p:spPr>
              <a:xfrm>
                <a:off x="1196236" y="1575958"/>
                <a:ext cx="894447" cy="283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240" dirty="0">
                    <a:latin typeface="UD Digi Kyokasho NK-R" panose="02020400000000000000" pitchFamily="18" charset="-128"/>
                    <a:ea typeface="UD Digi Kyokasho NK-R" panose="02020400000000000000" pitchFamily="18" charset="-128"/>
                  </a:rPr>
                  <a:t>主催</a:t>
                </a:r>
                <a:endParaRPr kumimoji="1" lang="ja-JP" altLang="en-US" sz="1240" dirty="0"/>
              </a:p>
            </p:txBody>
          </p:sp>
          <p:sp>
            <p:nvSpPr>
              <p:cNvPr id="78" name="テキスト ボックス 77">
                <a:extLst>
                  <a:ext uri="{FF2B5EF4-FFF2-40B4-BE49-F238E27FC236}">
                    <a16:creationId xmlns:a16="http://schemas.microsoft.com/office/drawing/2014/main" id="{64A6A44D-533F-4E67-9527-4919C2F9146A}"/>
                  </a:ext>
                </a:extLst>
              </p:cNvPr>
              <p:cNvSpPr txBox="1"/>
              <p:nvPr/>
            </p:nvSpPr>
            <p:spPr>
              <a:xfrm>
                <a:off x="4187794" y="1575958"/>
                <a:ext cx="894447" cy="283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240" dirty="0">
                    <a:latin typeface="UD Digi Kyokasho NK-R" panose="02020400000000000000" pitchFamily="18" charset="-128"/>
                    <a:ea typeface="UD Digi Kyokasho NK-R" panose="02020400000000000000" pitchFamily="18" charset="-128"/>
                  </a:rPr>
                  <a:t>共催</a:t>
                </a:r>
                <a:endParaRPr kumimoji="1" lang="ja-JP" altLang="en-US" sz="1240" dirty="0"/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D8196C04-D649-3A70-E8E1-22A8865CC2F8}"/>
                  </a:ext>
                </a:extLst>
              </p:cNvPr>
              <p:cNvSpPr txBox="1"/>
              <p:nvPr/>
            </p:nvSpPr>
            <p:spPr>
              <a:xfrm>
                <a:off x="1199641" y="1814807"/>
                <a:ext cx="3133462" cy="283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240" dirty="0">
                    <a:latin typeface="UD Digi Kyokasho NK-R" panose="02020400000000000000" pitchFamily="18" charset="-128"/>
                    <a:ea typeface="UD Digi Kyokasho NK-R" panose="02020400000000000000" pitchFamily="18" charset="-128"/>
                  </a:rPr>
                  <a:t>後援　埼玉大学産学官連携協議会</a:t>
                </a:r>
                <a:endParaRPr kumimoji="1" lang="ja-JP" altLang="en-US" sz="124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3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62b8664-8df2-40aa-9fdb-2a6e8eb943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0FEB6091DBE0D4B9B11353ACDB85C85" ma:contentTypeVersion="14" ma:contentTypeDescription="新しいドキュメントを作成します。" ma:contentTypeScope="" ma:versionID="b186d07b73792b55cfba9588262fd6c7">
  <xsd:schema xmlns:xsd="http://www.w3.org/2001/XMLSchema" xmlns:xs="http://www.w3.org/2001/XMLSchema" xmlns:p="http://schemas.microsoft.com/office/2006/metadata/properties" xmlns:ns2="062b8664-8df2-40aa-9fdb-2a6e8eb943be" xmlns:ns3="019a18d3-2deb-4864-937b-cd19528d2751" targetNamespace="http://schemas.microsoft.com/office/2006/metadata/properties" ma:root="true" ma:fieldsID="299dac547bf6ae71c5bd74d444563671" ns2:_="" ns3:_="">
    <xsd:import namespace="062b8664-8df2-40aa-9fdb-2a6e8eb943be"/>
    <xsd:import namespace="019a18d3-2deb-4864-937b-cd19528d27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2b8664-8df2-40aa-9fdb-2a6e8eb943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4b47bf68-0d70-4eb4-b344-fe6d0c10e3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9a18d3-2deb-4864-937b-cd19528d275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8186C7-64ED-4DF0-AF95-38E6434C9E2F}">
  <ds:schemaRefs>
    <ds:schemaRef ds:uri="019a18d3-2deb-4864-937b-cd19528d2751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062b8664-8df2-40aa-9fdb-2a6e8eb943be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548317D-AC78-43B3-BF71-156E499B0C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22F7BF-599C-44B3-84D8-A75B9B8387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2b8664-8df2-40aa-9fdb-2a6e8eb943be"/>
    <ds:schemaRef ds:uri="019a18d3-2deb-4864-937b-cd19528d27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479</TotalTime>
  <Words>204</Words>
  <Application>Microsoft Office PowerPoint</Application>
  <PresentationFormat>ユーザー設定</PresentationFormat>
  <Paragraphs>47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UD Digi Kyokasho NK-R</vt:lpstr>
      <vt:lpstr>Arial</vt:lpstr>
      <vt:lpstr>Calibri</vt:lpstr>
      <vt:lpstr>Calibri Light</vt:lpstr>
      <vt:lpstr>Office 2013 - 2022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埼玉県経営者協会</dc:creator>
  <cp:lastModifiedBy>user10</cp:lastModifiedBy>
  <cp:revision>39</cp:revision>
  <cp:lastPrinted>2024-12-11T02:43:01Z</cp:lastPrinted>
  <dcterms:created xsi:type="dcterms:W3CDTF">2024-12-03T23:52:08Z</dcterms:created>
  <dcterms:modified xsi:type="dcterms:W3CDTF">2024-12-11T03:58:28Z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0x01010060FEB6091DBE0D4B9B11353ACDB85C85</vt:lpwstr>
  </property>
  <property fmtid="{D5CDD505-2E9C-101B-9397-08002B2CF9AE}" pid="3" name="MediaServiceImageTags">
    <vt:lpwstr/>
  </property>
</Properties>
</file>