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7559675" cy="1069181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74" d="100"/>
          <a:sy n="74" d="100"/>
        </p:scale>
        <p:origin x="301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70711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928778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6223192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4037645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907304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252573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523169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36498885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967216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3991661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8703BDD4-7F82-4A70-97C8-D47A592DA361}" type="datetimeFigureOut">
              <a:rPr kumimoji="1" lang="ja-JP" altLang="en-US" smtClean="0"/>
              <a:t>2024/10/22</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25329377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8703BDD4-7F82-4A70-97C8-D47A592DA361}" type="datetimeFigureOut">
              <a:rPr kumimoji="1" lang="ja-JP" altLang="en-US" smtClean="0"/>
              <a:t>2024/10/22</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53C0938-DD30-4803-8E5E-1B6C114BED95}" type="slidenum">
              <a:rPr kumimoji="1" lang="ja-JP" altLang="en-US" smtClean="0"/>
              <a:t>‹#›</a:t>
            </a:fld>
            <a:endParaRPr kumimoji="1" lang="ja-JP" altLang="en-US"/>
          </a:p>
        </p:txBody>
      </p:sp>
    </p:spTree>
    <p:extLst>
      <p:ext uri="{BB962C8B-B14F-4D97-AF65-F5344CB8AC3E}">
        <p14:creationId xmlns:p14="http://schemas.microsoft.com/office/powerpoint/2010/main" val="142530458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B079E010-49FA-62E3-2288-AFDE837816E2}"/>
              </a:ext>
            </a:extLst>
          </p:cNvPr>
          <p:cNvSpPr/>
          <p:nvPr/>
        </p:nvSpPr>
        <p:spPr>
          <a:xfrm>
            <a:off x="193183" y="1393068"/>
            <a:ext cx="7186411" cy="1365161"/>
          </a:xfrm>
          <a:prstGeom prst="rect">
            <a:avLst/>
          </a:prstGeom>
          <a:solidFill>
            <a:schemeClr val="accent5">
              <a:lumMod val="75000"/>
            </a:schemeClr>
          </a:solidFill>
          <a:ln w="381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2000" dirty="0">
                <a:solidFill>
                  <a:schemeClr val="tx1"/>
                </a:solidFill>
                <a:latin typeface="BIZ UDPゴシック" panose="020B0400000000000000" pitchFamily="50" charset="-128"/>
                <a:ea typeface="BIZ UDPゴシック" panose="020B0400000000000000" pitchFamily="50" charset="-128"/>
              </a:rPr>
              <a:t>　　</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２０２</a:t>
            </a:r>
            <a:r>
              <a:rPr kumimoji="1" lang="en-US" altLang="ja-JP" sz="2000" b="1" dirty="0">
                <a:solidFill>
                  <a:schemeClr val="bg1"/>
                </a:solidFill>
                <a:latin typeface="BIZ UDPゴシック" panose="020B0400000000000000" pitchFamily="50" charset="-128"/>
                <a:ea typeface="BIZ UDPゴシック" panose="020B0400000000000000" pitchFamily="50" charset="-128"/>
              </a:rPr>
              <a:t>4</a:t>
            </a:r>
            <a:r>
              <a:rPr kumimoji="1" lang="ja-JP" altLang="en-US" sz="2000" b="1" dirty="0">
                <a:solidFill>
                  <a:schemeClr val="bg1"/>
                </a:solidFill>
                <a:latin typeface="BIZ UDPゴシック" panose="020B0400000000000000" pitchFamily="50" charset="-128"/>
                <a:ea typeface="BIZ UDPゴシック" panose="020B0400000000000000" pitchFamily="50" charset="-128"/>
              </a:rPr>
              <a:t>年度　</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４地区協議会共催</a:t>
            </a:r>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現地視察会のご案内</a:t>
            </a:r>
            <a:endParaRPr kumimoji="1" lang="en-US" altLang="ja-JP"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a:p>
            <a:r>
              <a:rPr kumimoji="1" lang="ja-JP" altLang="en-US" sz="28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　</a:t>
            </a:r>
            <a:r>
              <a:rPr kumimoji="1" lang="ja-JP" altLang="en-US" sz="2000" b="1" dirty="0">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～山梨県立リニア見学センター視察～</a:t>
            </a:r>
          </a:p>
        </p:txBody>
      </p:sp>
      <p:sp>
        <p:nvSpPr>
          <p:cNvPr id="6" name="正方形/長方形 5">
            <a:extLst>
              <a:ext uri="{FF2B5EF4-FFF2-40B4-BE49-F238E27FC236}">
                <a16:creationId xmlns:a16="http://schemas.microsoft.com/office/drawing/2014/main" id="{184E8004-AF87-2766-C7CD-9699AC72DABA}"/>
              </a:ext>
            </a:extLst>
          </p:cNvPr>
          <p:cNvSpPr/>
          <p:nvPr/>
        </p:nvSpPr>
        <p:spPr>
          <a:xfrm>
            <a:off x="171450" y="737281"/>
            <a:ext cx="3340100" cy="27916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a:solidFill>
                  <a:schemeClr val="tx1"/>
                </a:solidFill>
              </a:rPr>
              <a:t>会　員　各　位</a:t>
            </a:r>
            <a:endParaRPr kumimoji="1" lang="en-US" altLang="ja-JP" sz="1400" dirty="0">
              <a:solidFill>
                <a:schemeClr val="tx1"/>
              </a:solidFill>
            </a:endParaRPr>
          </a:p>
        </p:txBody>
      </p:sp>
      <p:sp>
        <p:nvSpPr>
          <p:cNvPr id="8" name="正方形/長方形 7">
            <a:extLst>
              <a:ext uri="{FF2B5EF4-FFF2-40B4-BE49-F238E27FC236}">
                <a16:creationId xmlns:a16="http://schemas.microsoft.com/office/drawing/2014/main" id="{202C607F-EA23-BCF3-343B-60687BDE082C}"/>
              </a:ext>
            </a:extLst>
          </p:cNvPr>
          <p:cNvSpPr/>
          <p:nvPr/>
        </p:nvSpPr>
        <p:spPr>
          <a:xfrm>
            <a:off x="3990973" y="136114"/>
            <a:ext cx="3397252" cy="12192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solidFill>
                  <a:schemeClr val="tx1"/>
                </a:solidFill>
              </a:rPr>
              <a:t>　埼玉県経営者協会</a:t>
            </a:r>
            <a:r>
              <a:rPr kumimoji="1" lang="en-US" altLang="ja-JP" sz="1400" b="1" dirty="0">
                <a:solidFill>
                  <a:schemeClr val="tx1"/>
                </a:solidFill>
              </a:rPr>
              <a:t>/</a:t>
            </a:r>
            <a:r>
              <a:rPr kumimoji="1" lang="ja-JP" altLang="en-US" sz="1400" b="1" dirty="0">
                <a:solidFill>
                  <a:schemeClr val="tx1"/>
                </a:solidFill>
              </a:rPr>
              <a:t>地区協議会</a:t>
            </a:r>
            <a:endParaRPr kumimoji="1" lang="en-US" altLang="ja-JP" sz="1400" b="1" dirty="0">
              <a:solidFill>
                <a:schemeClr val="tx1"/>
              </a:solidFill>
            </a:endParaRPr>
          </a:p>
          <a:p>
            <a:r>
              <a:rPr lang="ja-JP" altLang="en-US" sz="1400" dirty="0">
                <a:solidFill>
                  <a:schemeClr val="tx1"/>
                </a:solidFill>
              </a:rPr>
              <a:t>　　南部地区議長　副会長　牛窪啓詞</a:t>
            </a:r>
            <a:endParaRPr lang="en-US" altLang="ja-JP" sz="1400" dirty="0">
              <a:solidFill>
                <a:schemeClr val="tx1"/>
              </a:solidFill>
            </a:endParaRPr>
          </a:p>
          <a:p>
            <a:r>
              <a:rPr kumimoji="1" lang="ja-JP" altLang="en-US" sz="1400" dirty="0">
                <a:solidFill>
                  <a:schemeClr val="tx1"/>
                </a:solidFill>
              </a:rPr>
              <a:t>　　中部地区議長　副会長　忍田昇一</a:t>
            </a:r>
            <a:endParaRPr kumimoji="1" lang="en-US" altLang="ja-JP" sz="1400" dirty="0">
              <a:solidFill>
                <a:schemeClr val="tx1"/>
              </a:solidFill>
            </a:endParaRPr>
          </a:p>
          <a:p>
            <a:r>
              <a:rPr lang="ja-JP" altLang="en-US" sz="1400" dirty="0">
                <a:solidFill>
                  <a:schemeClr val="tx1"/>
                </a:solidFill>
              </a:rPr>
              <a:t>　　西部地区議長　副会長　松村宗夫</a:t>
            </a:r>
            <a:endParaRPr lang="en-US" altLang="ja-JP" sz="1400" dirty="0">
              <a:solidFill>
                <a:schemeClr val="tx1"/>
              </a:solidFill>
            </a:endParaRPr>
          </a:p>
          <a:p>
            <a:r>
              <a:rPr kumimoji="1" lang="ja-JP" altLang="en-US" sz="1400" dirty="0">
                <a:solidFill>
                  <a:schemeClr val="tx1"/>
                </a:solidFill>
              </a:rPr>
              <a:t>　　北部地区議長　副会長　橋元　健</a:t>
            </a:r>
          </a:p>
        </p:txBody>
      </p:sp>
      <p:sp>
        <p:nvSpPr>
          <p:cNvPr id="10" name="四角形: 角を丸くする 9">
            <a:extLst>
              <a:ext uri="{FF2B5EF4-FFF2-40B4-BE49-F238E27FC236}">
                <a16:creationId xmlns:a16="http://schemas.microsoft.com/office/drawing/2014/main" id="{D63E7188-A240-96BE-2255-AB6EAABFDBA8}"/>
              </a:ext>
            </a:extLst>
          </p:cNvPr>
          <p:cNvSpPr/>
          <p:nvPr/>
        </p:nvSpPr>
        <p:spPr>
          <a:xfrm>
            <a:off x="171450" y="1069061"/>
            <a:ext cx="2750471" cy="283930"/>
          </a:xfrm>
          <a:prstGeom prst="roundRect">
            <a:avLst/>
          </a:prstGeom>
          <a:solidFill>
            <a:schemeClr val="accent5">
              <a:lumMod val="75000"/>
            </a:schemeClr>
          </a:solidFill>
          <a:ln>
            <a:solidFill>
              <a:srgbClr val="D7EDFB"/>
            </a:solidFill>
          </a:ln>
        </p:spPr>
        <p:style>
          <a:lnRef idx="1">
            <a:schemeClr val="accent4"/>
          </a:lnRef>
          <a:fillRef idx="2">
            <a:schemeClr val="accent4"/>
          </a:fillRef>
          <a:effectRef idx="1">
            <a:schemeClr val="accent4"/>
          </a:effectRef>
          <a:fontRef idx="minor">
            <a:schemeClr val="dk1"/>
          </a:fontRef>
        </p:style>
        <p:txBody>
          <a:bodyPr rtlCol="0" anchor="t"/>
          <a:lstStyle/>
          <a:p>
            <a:pPr algn="ctr"/>
            <a:r>
              <a:rPr kumimoji="1" lang="ja-JP" altLang="en-US" sz="1400" b="1" dirty="0">
                <a:solidFill>
                  <a:schemeClr val="bg1"/>
                </a:solidFill>
              </a:rPr>
              <a:t>会員限定・参加無料・定員</a:t>
            </a:r>
            <a:r>
              <a:rPr kumimoji="1" lang="en-US" altLang="ja-JP" sz="1400" b="1" dirty="0">
                <a:solidFill>
                  <a:schemeClr val="bg1"/>
                </a:solidFill>
              </a:rPr>
              <a:t>20</a:t>
            </a:r>
            <a:r>
              <a:rPr kumimoji="1" lang="ja-JP" altLang="en-US" sz="1400" b="1" dirty="0">
                <a:solidFill>
                  <a:schemeClr val="bg1"/>
                </a:solidFill>
              </a:rPr>
              <a:t>名</a:t>
            </a:r>
          </a:p>
        </p:txBody>
      </p:sp>
      <p:sp>
        <p:nvSpPr>
          <p:cNvPr id="12" name="正方形/長方形 11">
            <a:extLst>
              <a:ext uri="{FF2B5EF4-FFF2-40B4-BE49-F238E27FC236}">
                <a16:creationId xmlns:a16="http://schemas.microsoft.com/office/drawing/2014/main" id="{9A916B35-83A1-C82C-F3C1-67015FE01FEB}"/>
              </a:ext>
            </a:extLst>
          </p:cNvPr>
          <p:cNvSpPr/>
          <p:nvPr/>
        </p:nvSpPr>
        <p:spPr>
          <a:xfrm>
            <a:off x="467369" y="2779702"/>
            <a:ext cx="6624936" cy="248992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nSpc>
                <a:spcPct val="120000"/>
              </a:lnSpc>
            </a:pPr>
            <a:r>
              <a:rPr kumimoji="1" lang="ja-JP" altLang="en-US" sz="1600" dirty="0">
                <a:latin typeface="HGS明朝B" panose="02020800000000000000" pitchFamily="18" charset="-128"/>
                <a:ea typeface="HGS明朝B" panose="02020800000000000000" pitchFamily="18" charset="-128"/>
              </a:rPr>
              <a:t>　</a:t>
            </a:r>
            <a:endParaRPr kumimoji="1" lang="en-US" altLang="ja-JP" sz="1300" dirty="0">
              <a:solidFill>
                <a:srgbClr val="FF0000"/>
              </a:solidFill>
              <a:latin typeface="HGS明朝B" panose="02020800000000000000" pitchFamily="18" charset="-128"/>
              <a:ea typeface="HGS明朝B" panose="02020800000000000000" pitchFamily="18" charset="-128"/>
            </a:endParaRPr>
          </a:p>
          <a:p>
            <a:pPr>
              <a:lnSpc>
                <a:spcPct val="120000"/>
              </a:lnSpc>
            </a:pPr>
            <a:endParaRPr kumimoji="1" lang="en-US" altLang="ja-JP" sz="1300" dirty="0">
              <a:solidFill>
                <a:schemeClr val="tx1"/>
              </a:solidFill>
              <a:latin typeface="HGS明朝B" panose="02020800000000000000" pitchFamily="18" charset="-128"/>
              <a:ea typeface="HGS明朝B" panose="02020800000000000000" pitchFamily="18" charset="-128"/>
            </a:endParaRPr>
          </a:p>
          <a:p>
            <a:pPr>
              <a:lnSpc>
                <a:spcPct val="120000"/>
              </a:lnSpc>
            </a:pPr>
            <a:endParaRPr kumimoji="1" lang="ja-JP" altLang="en-US" sz="1300" dirty="0">
              <a:solidFill>
                <a:schemeClr val="tx1"/>
              </a:solidFill>
              <a:latin typeface="HGS明朝B" panose="02020800000000000000" pitchFamily="18" charset="-128"/>
              <a:ea typeface="HGS明朝B" panose="02020800000000000000" pitchFamily="18" charset="-128"/>
            </a:endParaRPr>
          </a:p>
        </p:txBody>
      </p:sp>
      <p:sp>
        <p:nvSpPr>
          <p:cNvPr id="13" name="正方形/長方形 12">
            <a:extLst>
              <a:ext uri="{FF2B5EF4-FFF2-40B4-BE49-F238E27FC236}">
                <a16:creationId xmlns:a16="http://schemas.microsoft.com/office/drawing/2014/main" id="{A2DA1FFC-D723-7D90-BD96-AB65BC68B865}"/>
              </a:ext>
            </a:extLst>
          </p:cNvPr>
          <p:cNvSpPr/>
          <p:nvPr/>
        </p:nvSpPr>
        <p:spPr>
          <a:xfrm>
            <a:off x="0" y="0"/>
            <a:ext cx="7559675" cy="10691813"/>
          </a:xfrm>
          <a:prstGeom prst="rect">
            <a:avLst/>
          </a:prstGeom>
          <a:noFill/>
          <a:ln w="28575">
            <a:solidFill>
              <a:schemeClr val="accent5">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a:extLst>
              <a:ext uri="{FF2B5EF4-FFF2-40B4-BE49-F238E27FC236}">
                <a16:creationId xmlns:a16="http://schemas.microsoft.com/office/drawing/2014/main" id="{5D0C2751-C60A-ECD2-836D-138B5B85B14E}"/>
              </a:ext>
            </a:extLst>
          </p:cNvPr>
          <p:cNvPicPr>
            <a:picLocks noChangeAspect="1"/>
          </p:cNvPicPr>
          <p:nvPr/>
        </p:nvPicPr>
        <p:blipFill>
          <a:blip r:embed="rId2"/>
          <a:stretch>
            <a:fillRect/>
          </a:stretch>
        </p:blipFill>
        <p:spPr>
          <a:xfrm>
            <a:off x="5035771" y="1456568"/>
            <a:ext cx="1879405" cy="1229734"/>
          </a:xfrm>
          <a:prstGeom prst="rect">
            <a:avLst/>
          </a:prstGeom>
        </p:spPr>
      </p:pic>
      <p:sp>
        <p:nvSpPr>
          <p:cNvPr id="11" name="テキスト ボックス 10">
            <a:extLst>
              <a:ext uri="{FF2B5EF4-FFF2-40B4-BE49-F238E27FC236}">
                <a16:creationId xmlns:a16="http://schemas.microsoft.com/office/drawing/2014/main" id="{16C2073A-926A-D7F4-E043-D0DFBCB8988D}"/>
              </a:ext>
            </a:extLst>
          </p:cNvPr>
          <p:cNvSpPr txBox="1"/>
          <p:nvPr/>
        </p:nvSpPr>
        <p:spPr>
          <a:xfrm>
            <a:off x="171450" y="2875924"/>
            <a:ext cx="7125964" cy="1815882"/>
          </a:xfrm>
          <a:prstGeom prst="rect">
            <a:avLst/>
          </a:prstGeom>
          <a:noFill/>
        </p:spPr>
        <p:txBody>
          <a:bodyPr wrap="square">
            <a:spAutoFit/>
          </a:bodyPr>
          <a:lstStyle/>
          <a:p>
            <a:r>
              <a:rPr lang="ja-JP" altLang="en-US" sz="1400" dirty="0"/>
              <a:t>　平素より当協会の事業運営にご高配を賜り、厚く御礼申し上げます。</a:t>
            </a:r>
          </a:p>
          <a:p>
            <a:r>
              <a:rPr lang="ja-JP" altLang="en-US" sz="1400" dirty="0"/>
              <a:t>　令和６年度の地区協議会秋季活動につきましては、４地区合同のイベントとして開催することとなりました。その第２弾として埼玉県外の現地視察会を開催致します。</a:t>
            </a:r>
          </a:p>
          <a:p>
            <a:r>
              <a:rPr lang="ja-JP" altLang="en-US" sz="1400" dirty="0"/>
              <a:t>　今回は山梨県立リニア見学センターを見学致します。当センターは山梨リニア実験線の走行試験開始に合わせて開館した県立の博物館型見学施設です。必見のポイントは、なんといっても目の前をリニアが走っていく走行試験。「どきどきリニア館」の全ての階から実験線を間近に見ることができます（体験乗車はできません）。</a:t>
            </a:r>
          </a:p>
          <a:p>
            <a:r>
              <a:rPr lang="ja-JP" altLang="en-US" sz="1400" dirty="0"/>
              <a:t>　ぜひ、この機会にご参加下さいますよう、お願い申し上げます。</a:t>
            </a:r>
          </a:p>
        </p:txBody>
      </p:sp>
      <p:graphicFrame>
        <p:nvGraphicFramePr>
          <p:cNvPr id="14" name="表 13">
            <a:extLst>
              <a:ext uri="{FF2B5EF4-FFF2-40B4-BE49-F238E27FC236}">
                <a16:creationId xmlns:a16="http://schemas.microsoft.com/office/drawing/2014/main" id="{7584227F-5C36-35AB-5194-B9865009EE9E}"/>
              </a:ext>
            </a:extLst>
          </p:cNvPr>
          <p:cNvGraphicFramePr>
            <a:graphicFrameLocks noGrp="1"/>
          </p:cNvGraphicFramePr>
          <p:nvPr>
            <p:extLst>
              <p:ext uri="{D42A27DB-BD31-4B8C-83A1-F6EECF244321}">
                <p14:modId xmlns:p14="http://schemas.microsoft.com/office/powerpoint/2010/main" val="1055376786"/>
              </p:ext>
            </p:extLst>
          </p:nvPr>
        </p:nvGraphicFramePr>
        <p:xfrm>
          <a:off x="171450" y="4796971"/>
          <a:ext cx="5664736" cy="2839024"/>
        </p:xfrm>
        <a:graphic>
          <a:graphicData uri="http://schemas.openxmlformats.org/drawingml/2006/table">
            <a:tbl>
              <a:tblPr firstRow="1" firstCol="1" bandRow="1"/>
              <a:tblGrid>
                <a:gridCol w="1132039">
                  <a:extLst>
                    <a:ext uri="{9D8B030D-6E8A-4147-A177-3AD203B41FA5}">
                      <a16:colId xmlns:a16="http://schemas.microsoft.com/office/drawing/2014/main" val="3316007032"/>
                    </a:ext>
                  </a:extLst>
                </a:gridCol>
                <a:gridCol w="4532697">
                  <a:extLst>
                    <a:ext uri="{9D8B030D-6E8A-4147-A177-3AD203B41FA5}">
                      <a16:colId xmlns:a16="http://schemas.microsoft.com/office/drawing/2014/main" val="2445213855"/>
                    </a:ext>
                  </a:extLst>
                </a:gridCol>
              </a:tblGrid>
              <a:tr h="271773">
                <a:tc>
                  <a:txBody>
                    <a:bodyPr/>
                    <a:lstStyle/>
                    <a:p>
                      <a:pPr algn="just">
                        <a:lnSpc>
                          <a:spcPts val="1300"/>
                        </a:lnSpc>
                      </a:pPr>
                      <a:endParaRPr lang="en-US" alt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時</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endPar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７</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年</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２</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４</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600" b="1" kern="100" dirty="0">
                          <a:effectLst/>
                          <a:latin typeface="游明朝" panose="02020400000000000000" pitchFamily="18" charset="-128"/>
                          <a:ea typeface="游ゴシック" panose="020B0400000000000000" pitchFamily="50" charset="-128"/>
                          <a:cs typeface="Times New Roman" panose="02020603050405020304" pitchFamily="18" charset="0"/>
                        </a:rPr>
                        <a:t>火</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9</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600" b="1" kern="100" dirty="0">
                          <a:effectLst/>
                          <a:latin typeface="游明朝" panose="02020400000000000000" pitchFamily="18" charset="-128"/>
                          <a:ea typeface="游ゴシック" panose="020B0400000000000000" pitchFamily="50" charset="-128"/>
                          <a:cs typeface="Times New Roman" panose="02020603050405020304" pitchFamily="18" charset="0"/>
                        </a:rPr>
                        <a:t>50</a:t>
                      </a:r>
                      <a:endPar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9050" cap="flat" cmpd="sng" algn="ctr">
                      <a:solidFill>
                        <a:srgbClr val="4472C4"/>
                      </a:solidFill>
                      <a:prstDash val="solid"/>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1241696555"/>
                  </a:ext>
                </a:extLst>
              </a:tr>
              <a:tr h="276176">
                <a:tc>
                  <a:txBody>
                    <a:bodyPr/>
                    <a:lstStyle/>
                    <a:p>
                      <a:pPr algn="just">
                        <a:lnSpc>
                          <a:spcPts val="1300"/>
                        </a:lnSpc>
                      </a:pPr>
                      <a:endParaRPr lang="en-US" alt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行　程</a:t>
                      </a:r>
                      <a:endParaRPr lang="en-US" altLang="ja-JP" sz="11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900" b="1" kern="100" dirty="0">
                          <a:solidFill>
                            <a:schemeClr val="tx1"/>
                          </a:solidFill>
                          <a:effectLst/>
                          <a:latin typeface="游明朝" panose="02020400000000000000" pitchFamily="18" charset="-128"/>
                          <a:ea typeface="游ゴシック" panose="020B0400000000000000" pitchFamily="50" charset="-128"/>
                          <a:cs typeface="Times New Roman" panose="02020603050405020304" pitchFamily="18" charset="0"/>
                        </a:rPr>
                        <a:t>（観光バス利用）</a:t>
                      </a:r>
                      <a:endParaRPr lang="ja-JP" sz="900" kern="100" dirty="0">
                        <a:solidFill>
                          <a:schemeClr val="tx1"/>
                        </a:solidFill>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シーノ大宮発（</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9</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00</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）→山梨県立リニア見学センター着（</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11</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15</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センター内見学</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→同センター発（</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12</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25</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）→シャトー勝沼着　（</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13</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05</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レストランにて昼食休憩</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→シャトー勝沼発（</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14</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40</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　　大宮駅着（</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16</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en-US" alt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50</a:t>
                      </a:r>
                      <a:r>
                        <a:rPr lang="ja-JP" altLang="en-US" sz="1050" b="1" kern="100" dirty="0">
                          <a:effectLst/>
                          <a:latin typeface="游ゴシック" panose="020B0400000000000000" pitchFamily="50" charset="-128"/>
                          <a:ea typeface="游ゴシック" panose="020B0400000000000000" pitchFamily="50" charset="-128"/>
                          <a:cs typeface="Times New Roman" panose="02020603050405020304" pitchFamily="18" charset="0"/>
                        </a:rPr>
                        <a:t>）→解散</a:t>
                      </a:r>
                      <a:endParaRPr lang="ja-JP" sz="105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4264681580"/>
                  </a:ext>
                </a:extLst>
              </a:tr>
              <a:tr h="390369">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定　員</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en-US" altLang="ja-JP" sz="1200" b="1" kern="100" dirty="0">
                          <a:effectLst/>
                          <a:latin typeface="游ゴシック" panose="020B0400000000000000" pitchFamily="50" charset="-128"/>
                          <a:ea typeface="游明朝" panose="02020400000000000000" pitchFamily="18" charset="-128"/>
                          <a:cs typeface="Times New Roman" panose="02020603050405020304" pitchFamily="18" charset="0"/>
                        </a:rPr>
                        <a:t>20</a:t>
                      </a:r>
                      <a:r>
                        <a:rPr 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rPr>
                        <a:t>名（会員限定）</a:t>
                      </a:r>
                      <a:endParaRPr lang="en-US" altLang="ja-JP" sz="1200" b="1" kern="100" dirty="0">
                        <a:effectLst/>
                        <a:latin typeface="游明朝" panose="02020400000000000000" pitchFamily="18"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　</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全会員様が対象ですが、１会員につき１名様でお願いします</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674457114"/>
                  </a:ext>
                </a:extLst>
              </a:tr>
              <a:tr h="543421">
                <a:tc>
                  <a:txBody>
                    <a:bodyPr/>
                    <a:lstStyle/>
                    <a:p>
                      <a:pPr algn="just">
                        <a:lnSpc>
                          <a:spcPts val="1300"/>
                        </a:lnSpc>
                      </a:pPr>
                      <a:r>
                        <a:rPr lang="ja-JP" altLang="en-US" sz="1100" b="1" kern="100" dirty="0">
                          <a:solidFill>
                            <a:schemeClr val="accent1">
                              <a:lumMod val="50000"/>
                            </a:schemeClr>
                          </a:solidFill>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1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参加費</a:t>
                      </a:r>
                      <a:endParaRPr lang="ja-JP" sz="11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300"/>
                        </a:lnSpc>
                      </a:pPr>
                      <a:r>
                        <a:rPr lang="en-US" alt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10,000</a:t>
                      </a:r>
                      <a:r>
                        <a:rPr lang="ja-JP" altLang="en-US" sz="12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円（税込み）</a:t>
                      </a:r>
                      <a:endParaRPr lang="en-US" altLang="ja-JP" sz="12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　バスチャーター費及び昼食代の一部に充当します</a:t>
                      </a:r>
                      <a:endParaRPr lang="en-US" altLang="ja-JP" sz="11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p>
                      <a:pPr algn="just">
                        <a:lnSpc>
                          <a:spcPts val="1300"/>
                        </a:lnSpc>
                      </a:pPr>
                      <a:r>
                        <a:rPr lang="ja-JP" altLang="en-US" sz="11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　　</a:t>
                      </a:r>
                      <a:r>
                        <a:rPr lang="en-US" altLang="ja-JP" sz="11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a:t>
                      </a:r>
                      <a:r>
                        <a:rPr lang="ja-JP" altLang="en-US" sz="1100" b="1" kern="100" dirty="0">
                          <a:effectLst/>
                          <a:latin typeface="游ゴシック" panose="020B0400000000000000" pitchFamily="50" charset="-128"/>
                          <a:ea typeface="游ゴシック" panose="020B0400000000000000" pitchFamily="50" charset="-128"/>
                          <a:cs typeface="Times New Roman" panose="02020603050405020304" pitchFamily="18" charset="0"/>
                        </a:rPr>
                        <a:t>ご参加の方には後日請求書をお送りいたします</a:t>
                      </a:r>
                      <a:endParaRPr lang="ja-JP" sz="1100" b="1" kern="100" dirty="0">
                        <a:effectLst/>
                        <a:latin typeface="游ゴシック" panose="020B0400000000000000" pitchFamily="50" charset="-128"/>
                        <a:ea typeface="游ゴシック" panose="020B0400000000000000" pitchFamily="50"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637833473"/>
                  </a:ext>
                </a:extLst>
              </a:tr>
              <a:tr h="272965">
                <a:tc>
                  <a:txBody>
                    <a:bodyPr/>
                    <a:lstStyle/>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お</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申込期限</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tc>
                  <a:txBody>
                    <a:bodyPr/>
                    <a:lstStyle/>
                    <a:p>
                      <a:pPr algn="just">
                        <a:lnSpc>
                          <a:spcPts val="1600"/>
                        </a:lnSpc>
                      </a:pP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令和</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7</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年</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月</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24</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日（</a:t>
                      </a:r>
                      <a:r>
                        <a:rPr lang="ja-JP" alt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金</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alt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16</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a:t>
                      </a:r>
                      <a:r>
                        <a:rPr lang="en-US" sz="1100" b="1" kern="100" dirty="0">
                          <a:effectLst/>
                          <a:latin typeface="游明朝" panose="02020400000000000000" pitchFamily="18" charset="-128"/>
                          <a:ea typeface="游ゴシック" panose="020B0400000000000000" pitchFamily="50" charset="-128"/>
                          <a:cs typeface="Times New Roman" panose="02020603050405020304" pitchFamily="18" charset="0"/>
                        </a:rPr>
                        <a:t>00</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2700" cap="flat" cmpd="sng" algn="ctr">
                      <a:solidFill>
                        <a:srgbClr val="4472C4"/>
                      </a:solidFill>
                      <a:prstDash val="dot"/>
                      <a:round/>
                      <a:headEnd type="none" w="med" len="med"/>
                      <a:tailEnd type="none" w="med" len="med"/>
                    </a:lnB>
                    <a:noFill/>
                  </a:tcPr>
                </a:tc>
                <a:extLst>
                  <a:ext uri="{0D108BD9-81ED-4DB2-BD59-A6C34878D82A}">
                    <a16:rowId xmlns:a16="http://schemas.microsoft.com/office/drawing/2014/main" val="3123758269"/>
                  </a:ext>
                </a:extLst>
              </a:tr>
              <a:tr h="186990">
                <a:tc>
                  <a:txBody>
                    <a:bodyPr/>
                    <a:lstStyle/>
                    <a:p>
                      <a:pPr algn="just">
                        <a:lnSpc>
                          <a:spcPts val="1300"/>
                        </a:lnSpc>
                      </a:pPr>
                      <a:r>
                        <a:rPr lang="en-US" sz="1100" b="1" kern="100" dirty="0">
                          <a:solidFill>
                            <a:srgbClr val="1F3864"/>
                          </a:solidFill>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a:t>
                      </a:r>
                      <a:r>
                        <a:rPr lang="ja-JP" altLang="en-US" sz="1100" b="1" kern="100" dirty="0">
                          <a:solidFill>
                            <a:srgbClr val="1F3864"/>
                          </a:solidFill>
                          <a:effectLst/>
                          <a:latin typeface="游明朝" panose="02020400000000000000" pitchFamily="18" charset="-128"/>
                          <a:ea typeface="游ゴシック" panose="020B0400000000000000" pitchFamily="50" charset="-128"/>
                          <a:cs typeface="Times New Roman" panose="02020603050405020304" pitchFamily="18" charset="0"/>
                        </a:rPr>
                        <a:t>お</a:t>
                      </a:r>
                      <a:r>
                        <a:rPr lang="ja-JP" sz="1100" b="1" kern="100" dirty="0">
                          <a:effectLst/>
                          <a:latin typeface="游明朝" panose="02020400000000000000" pitchFamily="18" charset="-128"/>
                          <a:ea typeface="游ゴシック" panose="020B0400000000000000" pitchFamily="50" charset="-128"/>
                          <a:cs typeface="Times New Roman" panose="02020603050405020304" pitchFamily="18" charset="0"/>
                        </a:rPr>
                        <a:t>申込方法</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tc>
                  <a:txBody>
                    <a:bodyPr/>
                    <a:lstStyle/>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右の</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QR</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コード、当協会ホームページ、または</a:t>
                      </a:r>
                      <a:r>
                        <a:rPr lang="en-US" sz="900" b="1" kern="100" dirty="0">
                          <a:effectLst/>
                          <a:latin typeface="游明朝" panose="02020400000000000000" pitchFamily="18" charset="-128"/>
                          <a:ea typeface="游ゴシック" panose="020B0400000000000000" pitchFamily="50" charset="-128"/>
                          <a:cs typeface="Times New Roman" panose="02020603050405020304" pitchFamily="18" charset="0"/>
                        </a:rPr>
                        <a:t>FAX</a:t>
                      </a:r>
                      <a:r>
                        <a:rPr lang="ja-JP" sz="900" b="1" kern="100" dirty="0">
                          <a:effectLst/>
                          <a:latin typeface="游明朝" panose="02020400000000000000" pitchFamily="18" charset="-128"/>
                          <a:ea typeface="游ゴシック" panose="020B0400000000000000" pitchFamily="50" charset="-128"/>
                          <a:cs typeface="Times New Roman" panose="02020603050405020304" pitchFamily="18" charset="0"/>
                        </a:rPr>
                        <a:t>にてお申込み下さい</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p>
                      <a:pPr algn="just">
                        <a:lnSpc>
                          <a:spcPts val="1300"/>
                        </a:lnSpc>
                      </a:pPr>
                      <a:r>
                        <a:rPr lang="en-US" sz="900" b="1" kern="100" dirty="0">
                          <a:effectLst/>
                          <a:latin typeface="游ゴシック" panose="020B0400000000000000" pitchFamily="50" charset="-128"/>
                          <a:ea typeface="游明朝" panose="02020400000000000000" pitchFamily="18" charset="-128"/>
                          <a:cs typeface="Times New Roman" panose="02020603050405020304" pitchFamily="18" charset="0"/>
                        </a:rPr>
                        <a:t> </a:t>
                      </a:r>
                      <a:endParaRPr lang="ja-JP" sz="1050" kern="100" dirty="0">
                        <a:effectLst/>
                        <a:latin typeface="游明朝" panose="02020400000000000000" pitchFamily="18" charset="-128"/>
                        <a:ea typeface="游明朝" panose="02020400000000000000" pitchFamily="18" charset="-128"/>
                        <a:cs typeface="Times New Roman" panose="02020603050405020304" pitchFamily="18" charset="0"/>
                      </a:endParaRPr>
                    </a:p>
                  </a:txBody>
                  <a:tcPr marL="68580" marR="68580" marT="0" marB="0">
                    <a:lnL w="19050" cap="flat" cmpd="sng" algn="ctr">
                      <a:solidFill>
                        <a:srgbClr val="4472C4"/>
                      </a:solidFill>
                      <a:prstDash val="solid"/>
                      <a:round/>
                      <a:headEnd type="none" w="med" len="med"/>
                      <a:tailEnd type="none" w="med" len="med"/>
                    </a:lnL>
                    <a:lnR w="19050" cap="flat" cmpd="sng" algn="ctr">
                      <a:solidFill>
                        <a:srgbClr val="4472C4"/>
                      </a:solidFill>
                      <a:prstDash val="solid"/>
                      <a:round/>
                      <a:headEnd type="none" w="med" len="med"/>
                      <a:tailEnd type="none" w="med" len="med"/>
                    </a:lnR>
                    <a:lnT w="12700" cap="flat" cmpd="sng" algn="ctr">
                      <a:solidFill>
                        <a:srgbClr val="4472C4"/>
                      </a:solidFill>
                      <a:prstDash val="dot"/>
                      <a:round/>
                      <a:headEnd type="none" w="med" len="med"/>
                      <a:tailEnd type="none" w="med" len="med"/>
                    </a:lnT>
                    <a:lnB w="19050" cap="flat" cmpd="sng" algn="ctr">
                      <a:solidFill>
                        <a:srgbClr val="4472C4"/>
                      </a:solidFill>
                      <a:prstDash val="solid"/>
                      <a:round/>
                      <a:headEnd type="none" w="med" len="med"/>
                      <a:tailEnd type="none" w="med" len="med"/>
                    </a:lnB>
                    <a:noFill/>
                  </a:tcPr>
                </a:tc>
                <a:extLst>
                  <a:ext uri="{0D108BD9-81ED-4DB2-BD59-A6C34878D82A}">
                    <a16:rowId xmlns:a16="http://schemas.microsoft.com/office/drawing/2014/main" val="3894736795"/>
                  </a:ext>
                </a:extLst>
              </a:tr>
            </a:tbl>
          </a:graphicData>
        </a:graphic>
      </p:graphicFrame>
      <p:sp>
        <p:nvSpPr>
          <p:cNvPr id="15" name="正方形/長方形 14">
            <a:extLst>
              <a:ext uri="{FF2B5EF4-FFF2-40B4-BE49-F238E27FC236}">
                <a16:creationId xmlns:a16="http://schemas.microsoft.com/office/drawing/2014/main" id="{769CF056-C53B-1533-4AC6-096A9DB21355}"/>
              </a:ext>
            </a:extLst>
          </p:cNvPr>
          <p:cNvSpPr/>
          <p:nvPr/>
        </p:nvSpPr>
        <p:spPr>
          <a:xfrm>
            <a:off x="311781" y="7776093"/>
            <a:ext cx="6845300" cy="53277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600" b="1" u="sng" dirty="0">
                <a:solidFill>
                  <a:schemeClr val="tx1"/>
                </a:solidFill>
              </a:rPr>
              <a:t>埼玉県経営者協会行</a:t>
            </a:r>
            <a:r>
              <a:rPr lang="ja-JP" altLang="en-US" sz="1600" u="sng" dirty="0">
                <a:solidFill>
                  <a:schemeClr val="tx1"/>
                </a:solidFill>
              </a:rPr>
              <a:t>　</a:t>
            </a:r>
            <a:r>
              <a:rPr lang="en-US" altLang="ja-JP" sz="1600" b="1" u="sng" dirty="0">
                <a:solidFill>
                  <a:schemeClr val="tx1"/>
                </a:solidFill>
              </a:rPr>
              <a:t>FAX</a:t>
            </a:r>
            <a:r>
              <a:rPr lang="ja-JP" altLang="en-US" sz="1600" b="1" u="sng" dirty="0">
                <a:solidFill>
                  <a:schemeClr val="tx1"/>
                </a:solidFill>
              </a:rPr>
              <a:t>　０４８－６４１－０９２４</a:t>
            </a:r>
            <a:endParaRPr lang="en-US" altLang="ja-JP" sz="1600" b="1" u="sng" dirty="0">
              <a:solidFill>
                <a:schemeClr val="tx1"/>
              </a:solidFill>
            </a:endParaRPr>
          </a:p>
          <a:p>
            <a:pPr algn="ctr"/>
            <a:r>
              <a:rPr kumimoji="1" lang="ja-JP" altLang="en-US" b="1" dirty="0">
                <a:solidFill>
                  <a:schemeClr val="tx1"/>
                </a:solidFill>
              </a:rPr>
              <a:t>＜　参加申込書　＞</a:t>
            </a:r>
          </a:p>
        </p:txBody>
      </p:sp>
      <p:graphicFrame>
        <p:nvGraphicFramePr>
          <p:cNvPr id="18" name="表 8">
            <a:extLst>
              <a:ext uri="{FF2B5EF4-FFF2-40B4-BE49-F238E27FC236}">
                <a16:creationId xmlns:a16="http://schemas.microsoft.com/office/drawing/2014/main" id="{D4996629-7F1F-DBE1-1E49-3CEFC1601CA9}"/>
              </a:ext>
            </a:extLst>
          </p:cNvPr>
          <p:cNvGraphicFramePr>
            <a:graphicFrameLocks noGrp="1"/>
          </p:cNvGraphicFramePr>
          <p:nvPr>
            <p:extLst>
              <p:ext uri="{D42A27DB-BD31-4B8C-83A1-F6EECF244321}">
                <p14:modId xmlns:p14="http://schemas.microsoft.com/office/powerpoint/2010/main" val="3532780302"/>
              </p:ext>
            </p:extLst>
          </p:nvPr>
        </p:nvGraphicFramePr>
        <p:xfrm>
          <a:off x="210579" y="8340944"/>
          <a:ext cx="7047705" cy="1645920"/>
        </p:xfrm>
        <a:graphic>
          <a:graphicData uri="http://schemas.openxmlformats.org/drawingml/2006/table">
            <a:tbl>
              <a:tblPr firstRow="1" bandRow="1">
                <a:tableStyleId>{5940675A-B579-460E-94D1-54222C63F5DA}</a:tableStyleId>
              </a:tblPr>
              <a:tblGrid>
                <a:gridCol w="2349235">
                  <a:extLst>
                    <a:ext uri="{9D8B030D-6E8A-4147-A177-3AD203B41FA5}">
                      <a16:colId xmlns:a16="http://schemas.microsoft.com/office/drawing/2014/main" val="1379702348"/>
                    </a:ext>
                  </a:extLst>
                </a:gridCol>
                <a:gridCol w="2349235">
                  <a:extLst>
                    <a:ext uri="{9D8B030D-6E8A-4147-A177-3AD203B41FA5}">
                      <a16:colId xmlns:a16="http://schemas.microsoft.com/office/drawing/2014/main" val="1541457234"/>
                    </a:ext>
                  </a:extLst>
                </a:gridCol>
                <a:gridCol w="2349235">
                  <a:extLst>
                    <a:ext uri="{9D8B030D-6E8A-4147-A177-3AD203B41FA5}">
                      <a16:colId xmlns:a16="http://schemas.microsoft.com/office/drawing/2014/main" val="2510082858"/>
                    </a:ext>
                  </a:extLst>
                </a:gridCol>
              </a:tblGrid>
              <a:tr h="492626">
                <a:tc>
                  <a:txBody>
                    <a:bodyPr/>
                    <a:lstStyle/>
                    <a:p>
                      <a:pPr algn="ctr"/>
                      <a:r>
                        <a:rPr kumimoji="1" lang="ja-JP" altLang="en-US" sz="1800" b="1" dirty="0"/>
                        <a:t>会員様名（企業名）</a:t>
                      </a:r>
                    </a:p>
                  </a:txBody>
                  <a:tcPr anchor="ctr"/>
                </a:tc>
                <a:tc gridSpan="2">
                  <a:txBody>
                    <a:bodyPr/>
                    <a:lstStyle/>
                    <a:p>
                      <a:endParaRPr kumimoji="1" lang="en-US" altLang="ja-JP" sz="1800" dirty="0"/>
                    </a:p>
                    <a:p>
                      <a:r>
                        <a:rPr kumimoji="1" lang="ja-JP" altLang="en-US" sz="1800" b="1" dirty="0"/>
                        <a:t>℡：</a:t>
                      </a:r>
                    </a:p>
                  </a:txBody>
                  <a:tcPr anchor="b"/>
                </a:tc>
                <a:tc hMerge="1">
                  <a:txBody>
                    <a:bodyPr/>
                    <a:lstStyle/>
                    <a:p>
                      <a:endParaRPr kumimoji="1" lang="ja-JP" altLang="en-US"/>
                    </a:p>
                  </a:txBody>
                  <a:tcPr/>
                </a:tc>
                <a:extLst>
                  <a:ext uri="{0D108BD9-81ED-4DB2-BD59-A6C34878D82A}">
                    <a16:rowId xmlns:a16="http://schemas.microsoft.com/office/drawing/2014/main" val="2261954749"/>
                  </a:ext>
                </a:extLst>
              </a:tr>
              <a:tr h="281501">
                <a:tc>
                  <a:txBody>
                    <a:bodyPr/>
                    <a:lstStyle/>
                    <a:p>
                      <a:pPr algn="ctr"/>
                      <a:r>
                        <a:rPr kumimoji="1" lang="ja-JP" altLang="en-US" sz="1800" b="1" dirty="0"/>
                        <a:t>部署・役職名</a:t>
                      </a:r>
                    </a:p>
                  </a:txBody>
                  <a:tcPr/>
                </a:tc>
                <a:tc>
                  <a:txBody>
                    <a:bodyPr/>
                    <a:lstStyle/>
                    <a:p>
                      <a:pPr algn="ctr"/>
                      <a:r>
                        <a:rPr kumimoji="1" lang="ja-JP" altLang="en-US" sz="1800" b="1" dirty="0"/>
                        <a:t>参加者氏名</a:t>
                      </a:r>
                      <a:r>
                        <a:rPr kumimoji="1" lang="ja-JP" altLang="en-US" sz="1200" b="1" dirty="0"/>
                        <a:t>（フリガナ）</a:t>
                      </a:r>
                      <a:endParaRPr kumimoji="1" lang="ja-JP" altLang="en-US" sz="1800" b="1" dirty="0"/>
                    </a:p>
                  </a:txBody>
                  <a:tcPr/>
                </a:tc>
                <a:tc>
                  <a:txBody>
                    <a:bodyPr/>
                    <a:lstStyle/>
                    <a:p>
                      <a:pPr algn="ctr"/>
                      <a:r>
                        <a:rPr kumimoji="1" lang="ja-JP" altLang="en-US" sz="1800" b="1" dirty="0"/>
                        <a:t>メールアドレス</a:t>
                      </a:r>
                    </a:p>
                  </a:txBody>
                  <a:tcPr/>
                </a:tc>
                <a:extLst>
                  <a:ext uri="{0D108BD9-81ED-4DB2-BD59-A6C34878D82A}">
                    <a16:rowId xmlns:a16="http://schemas.microsoft.com/office/drawing/2014/main" val="332646954"/>
                  </a:ext>
                </a:extLst>
              </a:tr>
              <a:tr h="492626">
                <a:tc>
                  <a:txBody>
                    <a:bodyPr/>
                    <a:lstStyle/>
                    <a:p>
                      <a:endParaRPr kumimoji="1" lang="ja-JP" altLang="en-US" sz="1800" dirty="0"/>
                    </a:p>
                  </a:txBody>
                  <a:tcPr/>
                </a:tc>
                <a:tc>
                  <a:txBody>
                    <a:bodyPr/>
                    <a:lstStyle/>
                    <a:p>
                      <a:endParaRPr kumimoji="1" lang="en-US" altLang="ja-JP" sz="1800" dirty="0"/>
                    </a:p>
                    <a:p>
                      <a:endParaRPr kumimoji="1" lang="ja-JP" altLang="en-US" sz="1800" dirty="0"/>
                    </a:p>
                  </a:txBody>
                  <a:tcPr/>
                </a:tc>
                <a:tc>
                  <a:txBody>
                    <a:bodyPr/>
                    <a:lstStyle/>
                    <a:p>
                      <a:r>
                        <a:rPr kumimoji="1" lang="ja-JP" altLang="en-US" sz="1800" dirty="0"/>
                        <a:t>　　</a:t>
                      </a:r>
                      <a:endParaRPr kumimoji="1" lang="en-US" altLang="ja-JP" sz="1800" dirty="0"/>
                    </a:p>
                    <a:p>
                      <a:r>
                        <a:rPr kumimoji="1" lang="ja-JP" altLang="en-US" sz="1800" dirty="0"/>
                        <a:t>　　　</a:t>
                      </a:r>
                    </a:p>
                  </a:txBody>
                  <a:tcPr/>
                </a:tc>
                <a:extLst>
                  <a:ext uri="{0D108BD9-81ED-4DB2-BD59-A6C34878D82A}">
                    <a16:rowId xmlns:a16="http://schemas.microsoft.com/office/drawing/2014/main" val="3512298054"/>
                  </a:ext>
                </a:extLst>
              </a:tr>
            </a:tbl>
          </a:graphicData>
        </a:graphic>
      </p:graphicFrame>
      <p:sp>
        <p:nvSpPr>
          <p:cNvPr id="19" name="テキスト ボックス 18">
            <a:extLst>
              <a:ext uri="{FF2B5EF4-FFF2-40B4-BE49-F238E27FC236}">
                <a16:creationId xmlns:a16="http://schemas.microsoft.com/office/drawing/2014/main" id="{15701554-6D17-9F2F-2E95-09ACDF70DEA9}"/>
              </a:ext>
            </a:extLst>
          </p:cNvPr>
          <p:cNvSpPr txBox="1"/>
          <p:nvPr/>
        </p:nvSpPr>
        <p:spPr>
          <a:xfrm>
            <a:off x="331682" y="10169524"/>
            <a:ext cx="6883758" cy="307777"/>
          </a:xfrm>
          <a:prstGeom prst="rect">
            <a:avLst/>
          </a:prstGeom>
          <a:noFill/>
        </p:spPr>
        <p:txBody>
          <a:bodyPr wrap="square">
            <a:spAutoFit/>
          </a:bodyPr>
          <a:lstStyle/>
          <a:p>
            <a:r>
              <a:rPr lang="ja-JP" altLang="en-US" sz="1400" b="1" dirty="0">
                <a:solidFill>
                  <a:prstClr val="black"/>
                </a:solidFill>
                <a:latin typeface="Calibri" panose="020F0502020204030204"/>
                <a:ea typeface="游ゴシック" panose="020B0400000000000000" pitchFamily="50" charset="-128"/>
              </a:rPr>
              <a:t>　　　　　　　　　　　　　　　　　　</a:t>
            </a:r>
            <a:r>
              <a:rPr kumimoji="0" lang="ja-JP" altLang="en-US" sz="12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本件担当：事務局・坂倉（さかくら）</a:t>
            </a:r>
            <a:r>
              <a:rPr kumimoji="0" lang="en-US" altLang="ja-JP" sz="1200" b="1" i="0" u="none" strike="noStrike" kern="1200" cap="none" spc="0" normalizeH="0" baseline="0" noProof="0" dirty="0">
                <a:ln>
                  <a:noFill/>
                </a:ln>
                <a:solidFill>
                  <a:prstClr val="black"/>
                </a:solidFill>
                <a:effectLst/>
                <a:uLnTx/>
                <a:uFillTx/>
                <a:latin typeface="Calibri" panose="020F0502020204030204"/>
                <a:ea typeface="游ゴシック" panose="020B0400000000000000" pitchFamily="50" charset="-128"/>
                <a:cs typeface="+mn-cs"/>
              </a:rPr>
              <a:t>048-647-4100</a:t>
            </a:r>
            <a:endParaRPr lang="ja-JP" altLang="en-US" sz="1200" b="1" dirty="0"/>
          </a:p>
        </p:txBody>
      </p:sp>
      <p:pic>
        <p:nvPicPr>
          <p:cNvPr id="23" name="図 22">
            <a:extLst>
              <a:ext uri="{FF2B5EF4-FFF2-40B4-BE49-F238E27FC236}">
                <a16:creationId xmlns:a16="http://schemas.microsoft.com/office/drawing/2014/main" id="{6BE20A25-0CDC-E1EF-488D-39F5D30374EF}"/>
              </a:ext>
            </a:extLst>
          </p:cNvPr>
          <p:cNvPicPr>
            <a:picLocks noChangeAspect="1"/>
          </p:cNvPicPr>
          <p:nvPr/>
        </p:nvPicPr>
        <p:blipFill>
          <a:blip r:embed="rId3"/>
          <a:stretch>
            <a:fillRect/>
          </a:stretch>
        </p:blipFill>
        <p:spPr>
          <a:xfrm>
            <a:off x="213127" y="10103861"/>
            <a:ext cx="2790691" cy="441624"/>
          </a:xfrm>
          <a:prstGeom prst="rect">
            <a:avLst/>
          </a:prstGeom>
        </p:spPr>
      </p:pic>
      <p:pic>
        <p:nvPicPr>
          <p:cNvPr id="3" name="図 2">
            <a:extLst>
              <a:ext uri="{FF2B5EF4-FFF2-40B4-BE49-F238E27FC236}">
                <a16:creationId xmlns:a16="http://schemas.microsoft.com/office/drawing/2014/main" id="{0F76B850-5FDA-4708-9E73-FE88990A03CD}"/>
              </a:ext>
            </a:extLst>
          </p:cNvPr>
          <p:cNvPicPr>
            <a:picLocks noChangeAspect="1"/>
          </p:cNvPicPr>
          <p:nvPr/>
        </p:nvPicPr>
        <p:blipFill>
          <a:blip r:embed="rId4"/>
          <a:stretch>
            <a:fillRect/>
          </a:stretch>
        </p:blipFill>
        <p:spPr>
          <a:xfrm>
            <a:off x="6220496" y="6867856"/>
            <a:ext cx="694680" cy="692740"/>
          </a:xfrm>
          <a:prstGeom prst="rect">
            <a:avLst/>
          </a:prstGeom>
        </p:spPr>
      </p:pic>
    </p:spTree>
    <p:extLst>
      <p:ext uri="{BB962C8B-B14F-4D97-AF65-F5344CB8AC3E}">
        <p14:creationId xmlns:p14="http://schemas.microsoft.com/office/powerpoint/2010/main" val="6172904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823</TotalTime>
  <Words>439</Words>
  <Application>Microsoft Office PowerPoint</Application>
  <PresentationFormat>ユーザー設定</PresentationFormat>
  <Paragraphs>48</Paragraphs>
  <Slides>1</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1</vt:i4>
      </vt:variant>
    </vt:vector>
  </HeadingPairs>
  <TitlesOfParts>
    <vt:vector size="9" baseType="lpstr">
      <vt:lpstr>BIZ UDPゴシック</vt:lpstr>
      <vt:lpstr>HGS明朝B</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user10</dc:creator>
  <cp:lastModifiedBy>user10</cp:lastModifiedBy>
  <cp:revision>52</cp:revision>
  <cp:lastPrinted>2024-10-22T06:56:20Z</cp:lastPrinted>
  <dcterms:created xsi:type="dcterms:W3CDTF">2022-09-05T00:37:41Z</dcterms:created>
  <dcterms:modified xsi:type="dcterms:W3CDTF">2024-10-22T06:56:59Z</dcterms:modified>
</cp:coreProperties>
</file>