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FEB2"/>
    <a:srgbClr val="09FFE8"/>
    <a:srgbClr val="0CFC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52" autoAdjust="0"/>
    <p:restoredTop sz="94660"/>
  </p:normalViewPr>
  <p:slideViewPr>
    <p:cSldViewPr snapToGrid="0">
      <p:cViewPr varScale="1">
        <p:scale>
          <a:sx n="74" d="100"/>
          <a:sy n="74" d="100"/>
        </p:scale>
        <p:origin x="28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A8670E-94A6-47F7-A795-33C6215A211D}" type="doc">
      <dgm:prSet loTypeId="urn:microsoft.com/office/officeart/2009/3/layout/IncreasingArrowsProcess" loCatId="process" qsTypeId="urn:microsoft.com/office/officeart/2005/8/quickstyle/simple5" qsCatId="simple" csTypeId="urn:microsoft.com/office/officeart/2005/8/colors/colorful5" csCatId="colorful" phldr="1"/>
      <dgm:spPr/>
      <dgm:t>
        <a:bodyPr/>
        <a:lstStyle/>
        <a:p>
          <a:endParaRPr kumimoji="1" lang="ja-JP" altLang="en-US"/>
        </a:p>
      </dgm:t>
    </dgm:pt>
    <dgm:pt modelId="{85C2F074-47F5-4A2B-A26B-58F474E11A07}">
      <dgm:prSet phldrT="[テキスト]" custT="1"/>
      <dgm:spPr/>
      <dgm:t>
        <a:bodyPr/>
        <a:lstStyle/>
        <a:p>
          <a:r>
            <a:rPr kumimoji="1" lang="ja-JP" altLang="en-US" sz="12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第１部「農業</a:t>
          </a:r>
          <a:r>
            <a:rPr kumimoji="1" lang="en-US" altLang="ja-JP" sz="12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×ICT</a:t>
          </a:r>
          <a:r>
            <a:rPr kumimoji="1" lang="ja-JP" altLang="en-US" sz="12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を通じた地域経済の活性化や街づくりをめざして」</a:t>
          </a:r>
        </a:p>
      </dgm:t>
    </dgm:pt>
    <dgm:pt modelId="{86AC438D-B6F6-49A4-863A-5AAC694726BC}" type="parTrans" cxnId="{D1A05E7F-D5A2-4D47-81C7-972F54F411FF}">
      <dgm:prSet/>
      <dgm:spPr/>
      <dgm:t>
        <a:bodyPr/>
        <a:lstStyle/>
        <a:p>
          <a:endParaRPr kumimoji="1" lang="ja-JP" altLang="en-US"/>
        </a:p>
      </dgm:t>
    </dgm:pt>
    <dgm:pt modelId="{A8F39FC1-F0C0-4839-84D7-51BDF6F2EF6E}" type="sibTrans" cxnId="{D1A05E7F-D5A2-4D47-81C7-972F54F411FF}">
      <dgm:prSet/>
      <dgm:spPr/>
      <dgm:t>
        <a:bodyPr/>
        <a:lstStyle/>
        <a:p>
          <a:endParaRPr kumimoji="1" lang="ja-JP" altLang="en-US"/>
        </a:p>
      </dgm:t>
    </dgm:pt>
    <dgm:pt modelId="{AE88466E-F4C6-49A2-BB6C-03BBEC1DFE66}">
      <dgm:prSet phldrT="[テキスト]" custT="1"/>
      <dgm:spPr/>
      <dgm:t>
        <a:bodyPr/>
        <a:lstStyle/>
        <a:p>
          <a:r>
            <a:rPr kumimoji="1" lang="en-US" altLang="ja-JP" sz="1200" b="1" dirty="0">
              <a:latin typeface="BIZ UDPゴシック" panose="020B0400000000000000" pitchFamily="50" charset="-128"/>
              <a:ea typeface="BIZ UDPゴシック" panose="020B0400000000000000" pitchFamily="50" charset="-128"/>
            </a:rPr>
            <a:t>13</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30</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14</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15</a:t>
          </a:r>
        </a:p>
        <a:p>
          <a:r>
            <a:rPr kumimoji="1" lang="ja-JP" altLang="en-US" sz="800" dirty="0">
              <a:latin typeface="BIZ UDPゴシック" panose="020B0400000000000000" pitchFamily="50" charset="-128"/>
              <a:ea typeface="BIZ UDPゴシック" panose="020B0400000000000000" pitchFamily="50" charset="-128"/>
            </a:rPr>
            <a:t>株式会社</a:t>
          </a:r>
          <a:r>
            <a:rPr kumimoji="1" lang="en-US" altLang="ja-JP" sz="1200" dirty="0">
              <a:latin typeface="BIZ UDPゴシック" panose="020B0400000000000000" pitchFamily="50" charset="-128"/>
              <a:ea typeface="BIZ UDPゴシック" panose="020B0400000000000000" pitchFamily="50" charset="-128"/>
            </a:rPr>
            <a:t>NTT</a:t>
          </a:r>
          <a:r>
            <a:rPr kumimoji="1" lang="ja-JP" altLang="en-US" sz="1200" dirty="0">
              <a:latin typeface="BIZ UDPゴシック" panose="020B0400000000000000" pitchFamily="50" charset="-128"/>
              <a:ea typeface="BIZ UDPゴシック" panose="020B0400000000000000" pitchFamily="50" charset="-128"/>
            </a:rPr>
            <a:t>アグリテクノロジー</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取締役マーケティング本部長</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小林　弘高氏</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・「農業</a:t>
          </a:r>
          <a:r>
            <a:rPr kumimoji="1" lang="en-US" altLang="ja-JP" sz="1200" dirty="0">
              <a:latin typeface="BIZ UDPゴシック" panose="020B0400000000000000" pitchFamily="50" charset="-128"/>
              <a:ea typeface="BIZ UDPゴシック" panose="020B0400000000000000" pitchFamily="50" charset="-128"/>
            </a:rPr>
            <a:t>×ICT</a:t>
          </a:r>
          <a:r>
            <a:rPr kumimoji="1" lang="ja-JP" altLang="en-US" sz="1200" dirty="0">
              <a:latin typeface="BIZ UDPゴシック" panose="020B0400000000000000" pitchFamily="50" charset="-128"/>
              <a:ea typeface="BIZ UDPゴシック" panose="020B0400000000000000" pitchFamily="50" charset="-128"/>
            </a:rPr>
            <a:t>」の取組み</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・農業参入の経緯と狙い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・農業の苦労と課題</a:t>
          </a:r>
        </a:p>
      </dgm:t>
    </dgm:pt>
    <dgm:pt modelId="{D23FC10C-69DC-47D2-BE73-50AAC3CC6C29}" type="parTrans" cxnId="{CC63ADCF-D142-4050-92F5-B33106C307D0}">
      <dgm:prSet/>
      <dgm:spPr/>
      <dgm:t>
        <a:bodyPr/>
        <a:lstStyle/>
        <a:p>
          <a:endParaRPr kumimoji="1" lang="ja-JP" altLang="en-US"/>
        </a:p>
      </dgm:t>
    </dgm:pt>
    <dgm:pt modelId="{870EAB08-7C45-4658-BC65-17867DF8E502}" type="sibTrans" cxnId="{CC63ADCF-D142-4050-92F5-B33106C307D0}">
      <dgm:prSet/>
      <dgm:spPr/>
      <dgm:t>
        <a:bodyPr/>
        <a:lstStyle/>
        <a:p>
          <a:endParaRPr kumimoji="1" lang="ja-JP" altLang="en-US"/>
        </a:p>
      </dgm:t>
    </dgm:pt>
    <dgm:pt modelId="{28DA67C4-1110-4564-90E3-F22A0CB9FCCC}">
      <dgm:prSet phldrT="[テキスト]" custT="1"/>
      <dgm:spPr/>
      <dgm:t>
        <a:bodyPr/>
        <a:lstStyle/>
        <a:p>
          <a:r>
            <a:rPr kumimoji="1" lang="ja-JP" altLang="en-US" sz="12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a:t>
          </a:r>
          <a:r>
            <a:rPr kumimoji="1" lang="en-US" altLang="ja-JP" sz="12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2</a:t>
          </a:r>
          <a:r>
            <a:rPr kumimoji="1" lang="ja-JP" altLang="en-US" sz="12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部「埼玉県内の参入状況や事例紹介」</a:t>
          </a:r>
        </a:p>
      </dgm:t>
    </dgm:pt>
    <dgm:pt modelId="{588E9D30-4687-4DB6-8FCF-10479DEA132A}" type="parTrans" cxnId="{965FF372-FF2F-4F7B-AACA-986D66F3C3A0}">
      <dgm:prSet/>
      <dgm:spPr/>
      <dgm:t>
        <a:bodyPr/>
        <a:lstStyle/>
        <a:p>
          <a:endParaRPr kumimoji="1" lang="ja-JP" altLang="en-US"/>
        </a:p>
      </dgm:t>
    </dgm:pt>
    <dgm:pt modelId="{24024481-869D-4F32-834A-23CC2DC5C322}" type="sibTrans" cxnId="{965FF372-FF2F-4F7B-AACA-986D66F3C3A0}">
      <dgm:prSet/>
      <dgm:spPr/>
      <dgm:t>
        <a:bodyPr/>
        <a:lstStyle/>
        <a:p>
          <a:endParaRPr kumimoji="1" lang="ja-JP" altLang="en-US"/>
        </a:p>
      </dgm:t>
    </dgm:pt>
    <dgm:pt modelId="{71EB618B-07D9-49DD-AC3C-36188DF9A7E5}">
      <dgm:prSet phldrT="[テキスト]" custT="1"/>
      <dgm:spPr/>
      <dgm:t>
        <a:bodyPr/>
        <a:lstStyle/>
        <a:p>
          <a:r>
            <a:rPr kumimoji="1" lang="en-US" altLang="ja-JP" sz="1200" b="1" dirty="0">
              <a:latin typeface="BIZ UDPゴシック" panose="020B0400000000000000" pitchFamily="50" charset="-128"/>
              <a:ea typeface="BIZ UDPゴシック" panose="020B0400000000000000" pitchFamily="50" charset="-128"/>
            </a:rPr>
            <a:t>14</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20</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15</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05</a:t>
          </a:r>
        </a:p>
        <a:p>
          <a:r>
            <a:rPr kumimoji="1" lang="ja-JP" altLang="en-US" sz="1200" dirty="0">
              <a:latin typeface="BIZ UDPゴシック" panose="020B0400000000000000" pitchFamily="50" charset="-128"/>
              <a:ea typeface="BIZ UDPゴシック" panose="020B0400000000000000" pitchFamily="50" charset="-128"/>
            </a:rPr>
            <a:t>埼玉県農林部農業支援課</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主幹</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中村　祐一氏</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・県内の農業参入状況</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・参入事例紹介</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・進め方や法令解説</a:t>
          </a:r>
        </a:p>
      </dgm:t>
    </dgm:pt>
    <dgm:pt modelId="{47D611D4-7D88-4446-BAC4-53B9332EF82E}" type="parTrans" cxnId="{A8CB1076-99F1-4105-A93D-45C62F97A2AD}">
      <dgm:prSet/>
      <dgm:spPr/>
      <dgm:t>
        <a:bodyPr/>
        <a:lstStyle/>
        <a:p>
          <a:endParaRPr kumimoji="1" lang="ja-JP" altLang="en-US"/>
        </a:p>
      </dgm:t>
    </dgm:pt>
    <dgm:pt modelId="{DDE627FD-E4E3-44D6-A3F6-1C702B324DEC}" type="sibTrans" cxnId="{A8CB1076-99F1-4105-A93D-45C62F97A2AD}">
      <dgm:prSet/>
      <dgm:spPr/>
      <dgm:t>
        <a:bodyPr/>
        <a:lstStyle/>
        <a:p>
          <a:endParaRPr kumimoji="1" lang="ja-JP" altLang="en-US"/>
        </a:p>
      </dgm:t>
    </dgm:pt>
    <dgm:pt modelId="{F5B9ADE4-1A6A-48A2-884E-14107E638C9D}">
      <dgm:prSet phldrT="[テキスト]" custT="1"/>
      <dgm:spPr/>
      <dgm:t>
        <a:bodyPr/>
        <a:lstStyle/>
        <a:p>
          <a:pPr algn="l"/>
          <a:r>
            <a:rPr kumimoji="1" lang="ja-JP" altLang="en-US" sz="12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第３部「農業参入と金融支援」</a:t>
          </a:r>
        </a:p>
      </dgm:t>
    </dgm:pt>
    <dgm:pt modelId="{D20D2256-6B20-4332-B345-BBC0CBE20235}" type="parTrans" cxnId="{563ADA65-99E8-4D08-992B-4D04D0846828}">
      <dgm:prSet/>
      <dgm:spPr/>
      <dgm:t>
        <a:bodyPr/>
        <a:lstStyle/>
        <a:p>
          <a:endParaRPr kumimoji="1" lang="ja-JP" altLang="en-US"/>
        </a:p>
      </dgm:t>
    </dgm:pt>
    <dgm:pt modelId="{1BAB394C-A488-4E17-B211-668E6CF674E4}" type="sibTrans" cxnId="{563ADA65-99E8-4D08-992B-4D04D0846828}">
      <dgm:prSet/>
      <dgm:spPr/>
      <dgm:t>
        <a:bodyPr/>
        <a:lstStyle/>
        <a:p>
          <a:endParaRPr kumimoji="1" lang="ja-JP" altLang="en-US"/>
        </a:p>
      </dgm:t>
    </dgm:pt>
    <dgm:pt modelId="{D0A92864-A6C5-4D4F-BF3B-9385E7781393}">
      <dgm:prSet phldrT="[テキスト]" custT="1"/>
      <dgm:spPr/>
      <dgm:t>
        <a:bodyPr/>
        <a:lstStyle/>
        <a:p>
          <a:r>
            <a:rPr kumimoji="1" lang="en-US" altLang="ja-JP" sz="1200" b="1" i="0" u="none"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15</a:t>
          </a:r>
          <a:r>
            <a:rPr kumimoji="1" lang="ja-JP" altLang="en-US" sz="1200" b="1" i="0" u="none"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1" lang="en-US" altLang="ja-JP" sz="1200" b="1" i="0" u="none"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10</a:t>
          </a:r>
          <a:r>
            <a:rPr kumimoji="1" lang="ja-JP" altLang="en-US" sz="1200" b="1" i="0" u="none"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1" lang="en-US" altLang="ja-JP" sz="1200" b="1" i="0" u="none"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15</a:t>
          </a:r>
          <a:r>
            <a:rPr kumimoji="1" lang="ja-JP" altLang="en-US" sz="1200" b="1" i="0" u="none"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1" lang="en-US" altLang="ja-JP" sz="1200" b="1" i="0" u="none"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55</a:t>
          </a:r>
        </a:p>
        <a:p>
          <a:r>
            <a:rPr kumimoji="1" lang="ja-JP" altLang="en-US" sz="800" dirty="0">
              <a:latin typeface="BIZ UDPゴシック" panose="020B0400000000000000" pitchFamily="50" charset="-128"/>
              <a:ea typeface="BIZ UDPゴシック" panose="020B0400000000000000" pitchFamily="50" charset="-128"/>
            </a:rPr>
            <a:t>株式会社</a:t>
          </a:r>
          <a:r>
            <a:rPr kumimoji="1" lang="ja-JP" altLang="en-US" sz="1200" dirty="0">
              <a:latin typeface="BIZ UDPゴシック" panose="020B0400000000000000" pitchFamily="50" charset="-128"/>
              <a:ea typeface="BIZ UDPゴシック" panose="020B0400000000000000" pitchFamily="50" charset="-128"/>
            </a:rPr>
            <a:t>埼玉りそな銀行</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法人部</a:t>
          </a:r>
          <a:r>
            <a:rPr kumimoji="1" lang="ja-JP" altLang="en-US" sz="1000" dirty="0">
              <a:latin typeface="BIZ UDPゴシック" panose="020B0400000000000000" pitchFamily="50" charset="-128"/>
              <a:ea typeface="BIZ UDPゴシック" panose="020B0400000000000000" pitchFamily="50" charset="-128"/>
            </a:rPr>
            <a:t>アグリソリューションデスク</a:t>
          </a:r>
          <a:endParaRPr kumimoji="1" lang="en-US" altLang="ja-JP" sz="10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グループリーダー</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鈴木　洋介氏</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・農業を取り巻く環境</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・参入事例紹介</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・農業参入のポイント</a:t>
          </a:r>
          <a:endParaRPr kumimoji="1" lang="en-US" altLang="ja-JP" sz="1200" dirty="0">
            <a:latin typeface="BIZ UDPゴシック" panose="020B0400000000000000" pitchFamily="50" charset="-128"/>
            <a:ea typeface="BIZ UDPゴシック" panose="020B0400000000000000" pitchFamily="50" charset="-128"/>
          </a:endParaRPr>
        </a:p>
        <a:p>
          <a:endParaRPr kumimoji="1" lang="ja-JP" altLang="en-US" sz="1600" dirty="0">
            <a:latin typeface="BIZ UDPゴシック" panose="020B0400000000000000" pitchFamily="50" charset="-128"/>
            <a:ea typeface="BIZ UDPゴシック" panose="020B0400000000000000" pitchFamily="50" charset="-128"/>
          </a:endParaRPr>
        </a:p>
      </dgm:t>
    </dgm:pt>
    <dgm:pt modelId="{7D2C6042-CD48-4737-B070-663637B5A74E}" type="parTrans" cxnId="{DB3E5596-D6E1-441E-BF1C-6188F4441A6A}">
      <dgm:prSet/>
      <dgm:spPr/>
      <dgm:t>
        <a:bodyPr/>
        <a:lstStyle/>
        <a:p>
          <a:endParaRPr kumimoji="1" lang="ja-JP" altLang="en-US"/>
        </a:p>
      </dgm:t>
    </dgm:pt>
    <dgm:pt modelId="{51B1E761-C9EB-496D-96D9-ADABB22B64B1}" type="sibTrans" cxnId="{DB3E5596-D6E1-441E-BF1C-6188F4441A6A}">
      <dgm:prSet/>
      <dgm:spPr/>
      <dgm:t>
        <a:bodyPr/>
        <a:lstStyle/>
        <a:p>
          <a:endParaRPr kumimoji="1" lang="ja-JP" altLang="en-US"/>
        </a:p>
      </dgm:t>
    </dgm:pt>
    <dgm:pt modelId="{6C8665AB-8E2B-4119-B16F-3A130E2CA5A4}" type="pres">
      <dgm:prSet presAssocID="{31A8670E-94A6-47F7-A795-33C6215A211D}" presName="Name0" presStyleCnt="0">
        <dgm:presLayoutVars>
          <dgm:chMax val="5"/>
          <dgm:chPref val="5"/>
          <dgm:dir/>
          <dgm:animLvl val="lvl"/>
        </dgm:presLayoutVars>
      </dgm:prSet>
      <dgm:spPr/>
    </dgm:pt>
    <dgm:pt modelId="{5B8674CE-1656-4492-83B7-B0AB548AFCEB}" type="pres">
      <dgm:prSet presAssocID="{85C2F074-47F5-4A2B-A26B-58F474E11A07}" presName="parentText1" presStyleLbl="node1" presStyleIdx="0" presStyleCnt="3" custLinFactNeighborX="190" custLinFactNeighborY="4531">
        <dgm:presLayoutVars>
          <dgm:chMax/>
          <dgm:chPref val="3"/>
          <dgm:bulletEnabled val="1"/>
        </dgm:presLayoutVars>
      </dgm:prSet>
      <dgm:spPr/>
    </dgm:pt>
    <dgm:pt modelId="{CD1D0D16-DAB5-4231-A9C7-76D20176102C}" type="pres">
      <dgm:prSet presAssocID="{85C2F074-47F5-4A2B-A26B-58F474E11A07}" presName="childText1" presStyleLbl="solidAlignAcc1" presStyleIdx="0" presStyleCnt="3">
        <dgm:presLayoutVars>
          <dgm:chMax val="0"/>
          <dgm:chPref val="0"/>
          <dgm:bulletEnabled val="1"/>
        </dgm:presLayoutVars>
      </dgm:prSet>
      <dgm:spPr/>
    </dgm:pt>
    <dgm:pt modelId="{D1DE43FC-6FB1-4C71-A0D9-9463EBB08A89}" type="pres">
      <dgm:prSet presAssocID="{28DA67C4-1110-4564-90E3-F22A0CB9FCCC}" presName="parentText2" presStyleLbl="node1" presStyleIdx="1" presStyleCnt="3" custLinFactNeighborX="1750" custLinFactNeighborY="2834">
        <dgm:presLayoutVars>
          <dgm:chMax/>
          <dgm:chPref val="3"/>
          <dgm:bulletEnabled val="1"/>
        </dgm:presLayoutVars>
      </dgm:prSet>
      <dgm:spPr/>
    </dgm:pt>
    <dgm:pt modelId="{4AAA64E5-D6B2-405B-A7F1-39F2FD3F2142}" type="pres">
      <dgm:prSet presAssocID="{28DA67C4-1110-4564-90E3-F22A0CB9FCCC}" presName="childText2" presStyleLbl="solidAlignAcc1" presStyleIdx="1" presStyleCnt="3" custScaleY="96782">
        <dgm:presLayoutVars>
          <dgm:chMax val="0"/>
          <dgm:chPref val="0"/>
          <dgm:bulletEnabled val="1"/>
        </dgm:presLayoutVars>
      </dgm:prSet>
      <dgm:spPr/>
    </dgm:pt>
    <dgm:pt modelId="{8C7C21F8-F2E6-4EB1-A1F2-DA209AD4B77F}" type="pres">
      <dgm:prSet presAssocID="{F5B9ADE4-1A6A-48A2-884E-14107E638C9D}" presName="parentText3" presStyleLbl="node1" presStyleIdx="2" presStyleCnt="3" custScaleY="82367" custLinFactNeighborX="-2186" custLinFactNeighborY="7482">
        <dgm:presLayoutVars>
          <dgm:chMax/>
          <dgm:chPref val="3"/>
          <dgm:bulletEnabled val="1"/>
        </dgm:presLayoutVars>
      </dgm:prSet>
      <dgm:spPr/>
    </dgm:pt>
    <dgm:pt modelId="{3450B31B-1CF9-46FF-97BA-FB0B3724D366}" type="pres">
      <dgm:prSet presAssocID="{F5B9ADE4-1A6A-48A2-884E-14107E638C9D}" presName="childText3" presStyleLbl="solidAlignAcc1" presStyleIdx="2" presStyleCnt="3" custScaleY="114678" custLinFactNeighborX="-2798" custLinFactNeighborY="6387">
        <dgm:presLayoutVars>
          <dgm:chMax val="0"/>
          <dgm:chPref val="0"/>
          <dgm:bulletEnabled val="1"/>
        </dgm:presLayoutVars>
      </dgm:prSet>
      <dgm:spPr/>
    </dgm:pt>
  </dgm:ptLst>
  <dgm:cxnLst>
    <dgm:cxn modelId="{F425A303-293D-456E-8157-0C62E1267574}" type="presOf" srcId="{AE88466E-F4C6-49A2-BB6C-03BBEC1DFE66}" destId="{CD1D0D16-DAB5-4231-A9C7-76D20176102C}" srcOrd="0" destOrd="0" presId="urn:microsoft.com/office/officeart/2009/3/layout/IncreasingArrowsProcess"/>
    <dgm:cxn modelId="{CDA93E09-1974-4505-B746-848E7C1F745A}" type="presOf" srcId="{85C2F074-47F5-4A2B-A26B-58F474E11A07}" destId="{5B8674CE-1656-4492-83B7-B0AB548AFCEB}" srcOrd="0" destOrd="0" presId="urn:microsoft.com/office/officeart/2009/3/layout/IncreasingArrowsProcess"/>
    <dgm:cxn modelId="{8ECC7F0B-747D-4730-9B11-97504D63C287}" type="presOf" srcId="{D0A92864-A6C5-4D4F-BF3B-9385E7781393}" destId="{3450B31B-1CF9-46FF-97BA-FB0B3724D366}" srcOrd="0" destOrd="0" presId="urn:microsoft.com/office/officeart/2009/3/layout/IncreasingArrowsProcess"/>
    <dgm:cxn modelId="{3118722D-1636-497A-9DAF-90C71E6E77C7}" type="presOf" srcId="{71EB618B-07D9-49DD-AC3C-36188DF9A7E5}" destId="{4AAA64E5-D6B2-405B-A7F1-39F2FD3F2142}" srcOrd="0" destOrd="0" presId="urn:microsoft.com/office/officeart/2009/3/layout/IncreasingArrowsProcess"/>
    <dgm:cxn modelId="{563ADA65-99E8-4D08-992B-4D04D0846828}" srcId="{31A8670E-94A6-47F7-A795-33C6215A211D}" destId="{F5B9ADE4-1A6A-48A2-884E-14107E638C9D}" srcOrd="2" destOrd="0" parTransId="{D20D2256-6B20-4332-B345-BBC0CBE20235}" sibTransId="{1BAB394C-A488-4E17-B211-668E6CF674E4}"/>
    <dgm:cxn modelId="{965FF372-FF2F-4F7B-AACA-986D66F3C3A0}" srcId="{31A8670E-94A6-47F7-A795-33C6215A211D}" destId="{28DA67C4-1110-4564-90E3-F22A0CB9FCCC}" srcOrd="1" destOrd="0" parTransId="{588E9D30-4687-4DB6-8FCF-10479DEA132A}" sibTransId="{24024481-869D-4F32-834A-23CC2DC5C322}"/>
    <dgm:cxn modelId="{A8CB1076-99F1-4105-A93D-45C62F97A2AD}" srcId="{28DA67C4-1110-4564-90E3-F22A0CB9FCCC}" destId="{71EB618B-07D9-49DD-AC3C-36188DF9A7E5}" srcOrd="0" destOrd="0" parTransId="{47D611D4-7D88-4446-BAC4-53B9332EF82E}" sibTransId="{DDE627FD-E4E3-44D6-A3F6-1C702B324DEC}"/>
    <dgm:cxn modelId="{D1A05E7F-D5A2-4D47-81C7-972F54F411FF}" srcId="{31A8670E-94A6-47F7-A795-33C6215A211D}" destId="{85C2F074-47F5-4A2B-A26B-58F474E11A07}" srcOrd="0" destOrd="0" parTransId="{86AC438D-B6F6-49A4-863A-5AAC694726BC}" sibTransId="{A8F39FC1-F0C0-4839-84D7-51BDF6F2EF6E}"/>
    <dgm:cxn modelId="{DB3E5596-D6E1-441E-BF1C-6188F4441A6A}" srcId="{F5B9ADE4-1A6A-48A2-884E-14107E638C9D}" destId="{D0A92864-A6C5-4D4F-BF3B-9385E7781393}" srcOrd="0" destOrd="0" parTransId="{7D2C6042-CD48-4737-B070-663637B5A74E}" sibTransId="{51B1E761-C9EB-496D-96D9-ADABB22B64B1}"/>
    <dgm:cxn modelId="{1ECDDBCD-1B20-43D0-BD7F-FF1B91D28ED8}" type="presOf" srcId="{31A8670E-94A6-47F7-A795-33C6215A211D}" destId="{6C8665AB-8E2B-4119-B16F-3A130E2CA5A4}" srcOrd="0" destOrd="0" presId="urn:microsoft.com/office/officeart/2009/3/layout/IncreasingArrowsProcess"/>
    <dgm:cxn modelId="{CC63ADCF-D142-4050-92F5-B33106C307D0}" srcId="{85C2F074-47F5-4A2B-A26B-58F474E11A07}" destId="{AE88466E-F4C6-49A2-BB6C-03BBEC1DFE66}" srcOrd="0" destOrd="0" parTransId="{D23FC10C-69DC-47D2-BE73-50AAC3CC6C29}" sibTransId="{870EAB08-7C45-4658-BC65-17867DF8E502}"/>
    <dgm:cxn modelId="{946E52D1-D266-45AD-9F8B-FFC0343F717A}" type="presOf" srcId="{F5B9ADE4-1A6A-48A2-884E-14107E638C9D}" destId="{8C7C21F8-F2E6-4EB1-A1F2-DA209AD4B77F}" srcOrd="0" destOrd="0" presId="urn:microsoft.com/office/officeart/2009/3/layout/IncreasingArrowsProcess"/>
    <dgm:cxn modelId="{0E5B43F1-858A-4C6E-8B76-5EE4E9435F22}" type="presOf" srcId="{28DA67C4-1110-4564-90E3-F22A0CB9FCCC}" destId="{D1DE43FC-6FB1-4C71-A0D9-9463EBB08A89}" srcOrd="0" destOrd="0" presId="urn:microsoft.com/office/officeart/2009/3/layout/IncreasingArrowsProcess"/>
    <dgm:cxn modelId="{4FEC5019-EFDD-4BEF-9790-802F97E75D2B}" type="presParOf" srcId="{6C8665AB-8E2B-4119-B16F-3A130E2CA5A4}" destId="{5B8674CE-1656-4492-83B7-B0AB548AFCEB}" srcOrd="0" destOrd="0" presId="urn:microsoft.com/office/officeart/2009/3/layout/IncreasingArrowsProcess"/>
    <dgm:cxn modelId="{5EF2F4B8-6C36-40CF-A1FB-3F29166D5788}" type="presParOf" srcId="{6C8665AB-8E2B-4119-B16F-3A130E2CA5A4}" destId="{CD1D0D16-DAB5-4231-A9C7-76D20176102C}" srcOrd="1" destOrd="0" presId="urn:microsoft.com/office/officeart/2009/3/layout/IncreasingArrowsProcess"/>
    <dgm:cxn modelId="{E0C5E0C6-DDD0-4D6A-B536-BDE4C217CDE3}" type="presParOf" srcId="{6C8665AB-8E2B-4119-B16F-3A130E2CA5A4}" destId="{D1DE43FC-6FB1-4C71-A0D9-9463EBB08A89}" srcOrd="2" destOrd="0" presId="urn:microsoft.com/office/officeart/2009/3/layout/IncreasingArrowsProcess"/>
    <dgm:cxn modelId="{1BD333E7-0C82-46F8-9C5C-603FF5CC71FB}" type="presParOf" srcId="{6C8665AB-8E2B-4119-B16F-3A130E2CA5A4}" destId="{4AAA64E5-D6B2-405B-A7F1-39F2FD3F2142}" srcOrd="3" destOrd="0" presId="urn:microsoft.com/office/officeart/2009/3/layout/IncreasingArrowsProcess"/>
    <dgm:cxn modelId="{7BB3F572-A2D4-4594-AE7A-80286BD352F3}" type="presParOf" srcId="{6C8665AB-8E2B-4119-B16F-3A130E2CA5A4}" destId="{8C7C21F8-F2E6-4EB1-A1F2-DA209AD4B77F}" srcOrd="4" destOrd="0" presId="urn:microsoft.com/office/officeart/2009/3/layout/IncreasingArrowsProcess"/>
    <dgm:cxn modelId="{C3D85A43-845B-44A5-8010-EA0E64383FBD}" type="presParOf" srcId="{6C8665AB-8E2B-4119-B16F-3A130E2CA5A4}" destId="{3450B31B-1CF9-46FF-97BA-FB0B3724D366}"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674CE-1656-4492-83B7-B0AB548AFCEB}">
      <dsp:nvSpPr>
        <dsp:cNvPr id="0" name=""/>
        <dsp:cNvSpPr/>
      </dsp:nvSpPr>
      <dsp:spPr>
        <a:xfrm>
          <a:off x="32882" y="215219"/>
          <a:ext cx="6850464" cy="997688"/>
        </a:xfrm>
        <a:prstGeom prst="rightArrow">
          <a:avLst>
            <a:gd name="adj1" fmla="val 50000"/>
            <a:gd name="adj2" fmla="val 5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254000" bIns="158383" numCol="1" spcCol="1270" anchor="ctr" anchorCtr="0">
          <a:noAutofit/>
        </a:bodyPr>
        <a:lstStyle/>
        <a:p>
          <a:pPr marL="0" lvl="0" indent="0" algn="l" defTabSz="533400">
            <a:lnSpc>
              <a:spcPct val="90000"/>
            </a:lnSpc>
            <a:spcBef>
              <a:spcPct val="0"/>
            </a:spcBef>
            <a:spcAft>
              <a:spcPct val="35000"/>
            </a:spcAft>
            <a:buNone/>
          </a:pPr>
          <a:r>
            <a:rPr kumimoji="1" lang="ja-JP" altLang="en-US" sz="1200" b="1" kern="1200"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第１部「農業</a:t>
          </a:r>
          <a:r>
            <a:rPr kumimoji="1" lang="en-US" altLang="ja-JP" sz="1200" b="1" kern="1200"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×ICT</a:t>
          </a:r>
          <a:r>
            <a:rPr kumimoji="1" lang="ja-JP" altLang="en-US" sz="1200" b="1" kern="1200"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を通じた地域経済の活性化や街づくりをめざして」</a:t>
          </a:r>
        </a:p>
      </dsp:txBody>
      <dsp:txXfrm>
        <a:off x="32882" y="464641"/>
        <a:ext cx="6601042" cy="498844"/>
      </dsp:txXfrm>
    </dsp:sp>
    <dsp:sp modelId="{CD1D0D16-DAB5-4231-A9C7-76D20176102C}">
      <dsp:nvSpPr>
        <dsp:cNvPr id="0" name=""/>
        <dsp:cNvSpPr/>
      </dsp:nvSpPr>
      <dsp:spPr>
        <a:xfrm>
          <a:off x="19866" y="939375"/>
          <a:ext cx="2109943" cy="1921915"/>
        </a:xfrm>
        <a:prstGeom prst="rect">
          <a:avLst/>
        </a:prstGeom>
        <a:solidFill>
          <a:schemeClr val="lt1">
            <a:hueOff val="0"/>
            <a:satOff val="0"/>
            <a:lumOff val="0"/>
            <a:alphaOff val="0"/>
          </a:schemeClr>
        </a:solidFill>
        <a:ln w="6350" cap="flat" cmpd="sng" algn="ctr">
          <a:solidFill>
            <a:schemeClr val="accent5">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kumimoji="1" lang="en-US" altLang="ja-JP" sz="1200" b="1" kern="1200" dirty="0">
              <a:latin typeface="BIZ UDPゴシック" panose="020B0400000000000000" pitchFamily="50" charset="-128"/>
              <a:ea typeface="BIZ UDPゴシック" panose="020B0400000000000000" pitchFamily="50" charset="-128"/>
            </a:rPr>
            <a:t>13</a:t>
          </a:r>
          <a:r>
            <a:rPr kumimoji="1" lang="ja-JP" altLang="en-US" sz="1200" b="1" kern="1200" dirty="0">
              <a:latin typeface="BIZ UDPゴシック" panose="020B0400000000000000" pitchFamily="50" charset="-128"/>
              <a:ea typeface="BIZ UDPゴシック" panose="020B0400000000000000" pitchFamily="50" charset="-128"/>
            </a:rPr>
            <a:t>：</a:t>
          </a:r>
          <a:r>
            <a:rPr kumimoji="1" lang="en-US" altLang="ja-JP" sz="1200" b="1" kern="1200" dirty="0">
              <a:latin typeface="BIZ UDPゴシック" panose="020B0400000000000000" pitchFamily="50" charset="-128"/>
              <a:ea typeface="BIZ UDPゴシック" panose="020B0400000000000000" pitchFamily="50" charset="-128"/>
            </a:rPr>
            <a:t>30</a:t>
          </a:r>
          <a:r>
            <a:rPr kumimoji="1" lang="ja-JP" altLang="en-US" sz="1200" b="1" kern="1200" dirty="0">
              <a:latin typeface="BIZ UDPゴシック" panose="020B0400000000000000" pitchFamily="50" charset="-128"/>
              <a:ea typeface="BIZ UDPゴシック" panose="020B0400000000000000" pitchFamily="50" charset="-128"/>
            </a:rPr>
            <a:t>～</a:t>
          </a:r>
          <a:r>
            <a:rPr kumimoji="1" lang="en-US" altLang="ja-JP" sz="1200" b="1" kern="1200" dirty="0">
              <a:latin typeface="BIZ UDPゴシック" panose="020B0400000000000000" pitchFamily="50" charset="-128"/>
              <a:ea typeface="BIZ UDPゴシック" panose="020B0400000000000000" pitchFamily="50" charset="-128"/>
            </a:rPr>
            <a:t>14</a:t>
          </a:r>
          <a:r>
            <a:rPr kumimoji="1" lang="ja-JP" altLang="en-US" sz="1200" b="1" kern="1200" dirty="0">
              <a:latin typeface="BIZ UDPゴシック" panose="020B0400000000000000" pitchFamily="50" charset="-128"/>
              <a:ea typeface="BIZ UDPゴシック" panose="020B0400000000000000" pitchFamily="50" charset="-128"/>
            </a:rPr>
            <a:t>：</a:t>
          </a:r>
          <a:r>
            <a:rPr kumimoji="1" lang="en-US" altLang="ja-JP" sz="1200" b="1" kern="1200" dirty="0">
              <a:latin typeface="BIZ UDPゴシック" panose="020B0400000000000000" pitchFamily="50" charset="-128"/>
              <a:ea typeface="BIZ UDPゴシック" panose="020B0400000000000000" pitchFamily="50" charset="-128"/>
            </a:rPr>
            <a:t>15</a:t>
          </a:r>
        </a:p>
        <a:p>
          <a:pPr marL="0" lvl="0" indent="0" algn="l" defTabSz="533400">
            <a:lnSpc>
              <a:spcPct val="90000"/>
            </a:lnSpc>
            <a:spcBef>
              <a:spcPct val="0"/>
            </a:spcBef>
            <a:spcAft>
              <a:spcPct val="35000"/>
            </a:spcAft>
            <a:buNone/>
          </a:pPr>
          <a:r>
            <a:rPr kumimoji="1" lang="ja-JP" altLang="en-US" sz="800" kern="1200" dirty="0">
              <a:latin typeface="BIZ UDPゴシック" panose="020B0400000000000000" pitchFamily="50" charset="-128"/>
              <a:ea typeface="BIZ UDPゴシック" panose="020B0400000000000000" pitchFamily="50" charset="-128"/>
            </a:rPr>
            <a:t>株式会社</a:t>
          </a:r>
          <a:r>
            <a:rPr kumimoji="1" lang="en-US" altLang="ja-JP" sz="1200" kern="1200" dirty="0">
              <a:latin typeface="BIZ UDPゴシック" panose="020B0400000000000000" pitchFamily="50" charset="-128"/>
              <a:ea typeface="BIZ UDPゴシック" panose="020B0400000000000000" pitchFamily="50" charset="-128"/>
            </a:rPr>
            <a:t>NTT</a:t>
          </a:r>
          <a:r>
            <a:rPr kumimoji="1" lang="ja-JP" altLang="en-US" sz="1200" kern="1200" dirty="0">
              <a:latin typeface="BIZ UDPゴシック" panose="020B0400000000000000" pitchFamily="50" charset="-128"/>
              <a:ea typeface="BIZ UDPゴシック" panose="020B0400000000000000" pitchFamily="50" charset="-128"/>
            </a:rPr>
            <a:t>アグリテクノロジー</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取締役マーケティング本部長</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　小林　弘高氏</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・「農業</a:t>
          </a:r>
          <a:r>
            <a:rPr kumimoji="1" lang="en-US" altLang="ja-JP" sz="1200" kern="1200" dirty="0">
              <a:latin typeface="BIZ UDPゴシック" panose="020B0400000000000000" pitchFamily="50" charset="-128"/>
              <a:ea typeface="BIZ UDPゴシック" panose="020B0400000000000000" pitchFamily="50" charset="-128"/>
            </a:rPr>
            <a:t>×ICT</a:t>
          </a:r>
          <a:r>
            <a:rPr kumimoji="1" lang="ja-JP" altLang="en-US" sz="1200" kern="1200" dirty="0">
              <a:latin typeface="BIZ UDPゴシック" panose="020B0400000000000000" pitchFamily="50" charset="-128"/>
              <a:ea typeface="BIZ UDPゴシック" panose="020B0400000000000000" pitchFamily="50" charset="-128"/>
            </a:rPr>
            <a:t>」の取組み</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・農業参入の経緯と狙い</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・農業の苦労と課題</a:t>
          </a:r>
        </a:p>
      </dsp:txBody>
      <dsp:txXfrm>
        <a:off x="19866" y="939375"/>
        <a:ext cx="2109943" cy="1921915"/>
      </dsp:txXfrm>
    </dsp:sp>
    <dsp:sp modelId="{D1DE43FC-6FB1-4C71-A0D9-9463EBB08A89}">
      <dsp:nvSpPr>
        <dsp:cNvPr id="0" name=""/>
        <dsp:cNvSpPr/>
      </dsp:nvSpPr>
      <dsp:spPr>
        <a:xfrm>
          <a:off x="2149675" y="530851"/>
          <a:ext cx="4740521" cy="997688"/>
        </a:xfrm>
        <a:prstGeom prst="rightArrow">
          <a:avLst>
            <a:gd name="adj1" fmla="val 50000"/>
            <a:gd name="adj2" fmla="val 50000"/>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254000" bIns="158383" numCol="1" spcCol="1270" anchor="ctr" anchorCtr="0">
          <a:noAutofit/>
        </a:bodyPr>
        <a:lstStyle/>
        <a:p>
          <a:pPr marL="0" lvl="0" indent="0" algn="l" defTabSz="533400">
            <a:lnSpc>
              <a:spcPct val="90000"/>
            </a:lnSpc>
            <a:spcBef>
              <a:spcPct val="0"/>
            </a:spcBef>
            <a:spcAft>
              <a:spcPct val="35000"/>
            </a:spcAft>
            <a:buNone/>
          </a:pPr>
          <a:r>
            <a:rPr kumimoji="1" lang="ja-JP" altLang="en-US" sz="1200" b="1"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a:t>
          </a:r>
          <a:r>
            <a:rPr kumimoji="1" lang="en-US" altLang="ja-JP" sz="1200" b="1"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2</a:t>
          </a:r>
          <a:r>
            <a:rPr kumimoji="1" lang="ja-JP" altLang="en-US" sz="1200" b="1"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部「埼玉県内の参入状況や事例紹介」</a:t>
          </a:r>
        </a:p>
      </dsp:txBody>
      <dsp:txXfrm>
        <a:off x="2149675" y="780273"/>
        <a:ext cx="4491099" cy="498844"/>
      </dsp:txXfrm>
    </dsp:sp>
    <dsp:sp modelId="{4AAA64E5-D6B2-405B-A7F1-39F2FD3F2142}">
      <dsp:nvSpPr>
        <dsp:cNvPr id="0" name=""/>
        <dsp:cNvSpPr/>
      </dsp:nvSpPr>
      <dsp:spPr>
        <a:xfrm>
          <a:off x="2129809" y="1302862"/>
          <a:ext cx="2109943" cy="1860068"/>
        </a:xfrm>
        <a:prstGeom prst="rect">
          <a:avLst/>
        </a:prstGeom>
        <a:solidFill>
          <a:schemeClr val="lt1">
            <a:hueOff val="0"/>
            <a:satOff val="0"/>
            <a:lumOff val="0"/>
            <a:alphaOff val="0"/>
          </a:schemeClr>
        </a:solidFill>
        <a:ln w="6350" cap="flat" cmpd="sng" algn="ctr">
          <a:solidFill>
            <a:schemeClr val="accent5">
              <a:hueOff val="-3379271"/>
              <a:satOff val="-8710"/>
              <a:lumOff val="-5883"/>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kumimoji="1" lang="en-US" altLang="ja-JP" sz="1200" b="1" kern="1200" dirty="0">
              <a:latin typeface="BIZ UDPゴシック" panose="020B0400000000000000" pitchFamily="50" charset="-128"/>
              <a:ea typeface="BIZ UDPゴシック" panose="020B0400000000000000" pitchFamily="50" charset="-128"/>
            </a:rPr>
            <a:t>14</a:t>
          </a:r>
          <a:r>
            <a:rPr kumimoji="1" lang="ja-JP" altLang="en-US" sz="1200" b="1" kern="1200" dirty="0">
              <a:latin typeface="BIZ UDPゴシック" panose="020B0400000000000000" pitchFamily="50" charset="-128"/>
              <a:ea typeface="BIZ UDPゴシック" panose="020B0400000000000000" pitchFamily="50" charset="-128"/>
            </a:rPr>
            <a:t>：</a:t>
          </a:r>
          <a:r>
            <a:rPr kumimoji="1" lang="en-US" altLang="ja-JP" sz="1200" b="1" kern="1200" dirty="0">
              <a:latin typeface="BIZ UDPゴシック" panose="020B0400000000000000" pitchFamily="50" charset="-128"/>
              <a:ea typeface="BIZ UDPゴシック" panose="020B0400000000000000" pitchFamily="50" charset="-128"/>
            </a:rPr>
            <a:t>20</a:t>
          </a:r>
          <a:r>
            <a:rPr kumimoji="1" lang="ja-JP" altLang="en-US" sz="1200" b="1" kern="1200" dirty="0">
              <a:latin typeface="BIZ UDPゴシック" panose="020B0400000000000000" pitchFamily="50" charset="-128"/>
              <a:ea typeface="BIZ UDPゴシック" panose="020B0400000000000000" pitchFamily="50" charset="-128"/>
            </a:rPr>
            <a:t>～</a:t>
          </a:r>
          <a:r>
            <a:rPr kumimoji="1" lang="en-US" altLang="ja-JP" sz="1200" b="1" kern="1200" dirty="0">
              <a:latin typeface="BIZ UDPゴシック" panose="020B0400000000000000" pitchFamily="50" charset="-128"/>
              <a:ea typeface="BIZ UDPゴシック" panose="020B0400000000000000" pitchFamily="50" charset="-128"/>
            </a:rPr>
            <a:t>15</a:t>
          </a:r>
          <a:r>
            <a:rPr kumimoji="1" lang="ja-JP" altLang="en-US" sz="1200" b="1" kern="1200" dirty="0">
              <a:latin typeface="BIZ UDPゴシック" panose="020B0400000000000000" pitchFamily="50" charset="-128"/>
              <a:ea typeface="BIZ UDPゴシック" panose="020B0400000000000000" pitchFamily="50" charset="-128"/>
            </a:rPr>
            <a:t>：</a:t>
          </a:r>
          <a:r>
            <a:rPr kumimoji="1" lang="en-US" altLang="ja-JP" sz="1200" b="1" kern="1200" dirty="0">
              <a:latin typeface="BIZ UDPゴシック" panose="020B0400000000000000" pitchFamily="50" charset="-128"/>
              <a:ea typeface="BIZ UDPゴシック" panose="020B0400000000000000" pitchFamily="50" charset="-128"/>
            </a:rPr>
            <a:t>05</a:t>
          </a: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埼玉県農林部農業支援課</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主幹</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　中村　祐一氏</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・県内の農業参入状況</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・参入事例紹介</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・進め方や法令解説</a:t>
          </a:r>
        </a:p>
      </dsp:txBody>
      <dsp:txXfrm>
        <a:off x="2129809" y="1302862"/>
        <a:ext cx="2109943" cy="1860068"/>
      </dsp:txXfrm>
    </dsp:sp>
    <dsp:sp modelId="{8C7C21F8-F2E6-4EB1-A1F2-DA209AD4B77F}">
      <dsp:nvSpPr>
        <dsp:cNvPr id="0" name=""/>
        <dsp:cNvSpPr/>
      </dsp:nvSpPr>
      <dsp:spPr>
        <a:xfrm>
          <a:off x="4182247" y="997747"/>
          <a:ext cx="2630578" cy="821766"/>
        </a:xfrm>
        <a:prstGeom prst="rightArrow">
          <a:avLst>
            <a:gd name="adj1" fmla="val 50000"/>
            <a:gd name="adj2" fmla="val 5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254000" bIns="158383" numCol="1" spcCol="1270" anchor="ctr" anchorCtr="0">
          <a:noAutofit/>
        </a:bodyPr>
        <a:lstStyle/>
        <a:p>
          <a:pPr marL="0" lvl="0" indent="0" algn="l" defTabSz="533400">
            <a:lnSpc>
              <a:spcPct val="90000"/>
            </a:lnSpc>
            <a:spcBef>
              <a:spcPct val="0"/>
            </a:spcBef>
            <a:spcAft>
              <a:spcPct val="35000"/>
            </a:spcAft>
            <a:buNone/>
          </a:pPr>
          <a:r>
            <a:rPr kumimoji="1" lang="ja-JP" altLang="en-US" sz="1200" b="1"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第３部「農業参入と金融支援」</a:t>
          </a:r>
        </a:p>
      </dsp:txBody>
      <dsp:txXfrm>
        <a:off x="4182247" y="1203189"/>
        <a:ext cx="2425137" cy="410883"/>
      </dsp:txXfrm>
    </dsp:sp>
    <dsp:sp modelId="{3450B31B-1CF9-46FF-97BA-FB0B3724D366}">
      <dsp:nvSpPr>
        <dsp:cNvPr id="0" name=""/>
        <dsp:cNvSpPr/>
      </dsp:nvSpPr>
      <dsp:spPr>
        <a:xfrm>
          <a:off x="4180716" y="1586472"/>
          <a:ext cx="2109943" cy="2171758"/>
        </a:xfrm>
        <a:prstGeom prst="rect">
          <a:avLst/>
        </a:prstGeom>
        <a:solidFill>
          <a:schemeClr val="lt1">
            <a:hueOff val="0"/>
            <a:satOff val="0"/>
            <a:lumOff val="0"/>
            <a:alphaOff val="0"/>
          </a:schemeClr>
        </a:solidFill>
        <a:ln w="6350" cap="flat" cmpd="sng" algn="ctr">
          <a:solidFill>
            <a:schemeClr val="accent5">
              <a:hueOff val="-6758543"/>
              <a:satOff val="-17419"/>
              <a:lumOff val="-11765"/>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1">
          <a:scrgbClr r="0" g="0" b="0"/>
        </a:fillRef>
        <a:effectRef idx="3">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kumimoji="1" lang="en-US" altLang="ja-JP" sz="1200" b="1" i="0" u="none"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15</a:t>
          </a:r>
          <a:r>
            <a:rPr kumimoji="1" lang="ja-JP" altLang="en-US" sz="1200" b="1" i="0" u="none"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1" lang="en-US" altLang="ja-JP" sz="1200" b="1" i="0" u="none"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10</a:t>
          </a:r>
          <a:r>
            <a:rPr kumimoji="1" lang="ja-JP" altLang="en-US" sz="1200" b="1" i="0" u="none"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1" lang="en-US" altLang="ja-JP" sz="1200" b="1" i="0" u="none"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15</a:t>
          </a:r>
          <a:r>
            <a:rPr kumimoji="1" lang="ja-JP" altLang="en-US" sz="1200" b="1" i="0" u="none"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1" lang="en-US" altLang="ja-JP" sz="1200" b="1" i="0" u="none" kern="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55</a:t>
          </a:r>
        </a:p>
        <a:p>
          <a:pPr marL="0" lvl="0" indent="0" algn="l" defTabSz="533400">
            <a:lnSpc>
              <a:spcPct val="90000"/>
            </a:lnSpc>
            <a:spcBef>
              <a:spcPct val="0"/>
            </a:spcBef>
            <a:spcAft>
              <a:spcPct val="35000"/>
            </a:spcAft>
            <a:buNone/>
          </a:pPr>
          <a:r>
            <a:rPr kumimoji="1" lang="ja-JP" altLang="en-US" sz="800" kern="1200" dirty="0">
              <a:latin typeface="BIZ UDPゴシック" panose="020B0400000000000000" pitchFamily="50" charset="-128"/>
              <a:ea typeface="BIZ UDPゴシック" panose="020B0400000000000000" pitchFamily="50" charset="-128"/>
            </a:rPr>
            <a:t>株式会社</a:t>
          </a:r>
          <a:r>
            <a:rPr kumimoji="1" lang="ja-JP" altLang="en-US" sz="1200" kern="1200" dirty="0">
              <a:latin typeface="BIZ UDPゴシック" panose="020B0400000000000000" pitchFamily="50" charset="-128"/>
              <a:ea typeface="BIZ UDPゴシック" panose="020B0400000000000000" pitchFamily="50" charset="-128"/>
            </a:rPr>
            <a:t>埼玉りそな銀行</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法人部</a:t>
          </a:r>
          <a:r>
            <a:rPr kumimoji="1" lang="ja-JP" altLang="en-US" sz="1000" kern="1200" dirty="0">
              <a:latin typeface="BIZ UDPゴシック" panose="020B0400000000000000" pitchFamily="50" charset="-128"/>
              <a:ea typeface="BIZ UDPゴシック" panose="020B0400000000000000" pitchFamily="50" charset="-128"/>
            </a:rPr>
            <a:t>アグリソリューションデスク</a:t>
          </a:r>
          <a:endParaRPr kumimoji="1" lang="en-US" altLang="ja-JP" sz="10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グループリーダー</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　鈴木　洋介氏</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・農業を取り巻く環境</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・参入事例紹介</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r>
            <a:rPr kumimoji="1" lang="ja-JP" altLang="en-US" sz="1200" kern="1200" dirty="0">
              <a:latin typeface="BIZ UDPゴシック" panose="020B0400000000000000" pitchFamily="50" charset="-128"/>
              <a:ea typeface="BIZ UDPゴシック" panose="020B0400000000000000" pitchFamily="50" charset="-128"/>
            </a:rPr>
            <a:t>・農業参入のポイント</a:t>
          </a:r>
          <a:endParaRPr kumimoji="1" lang="en-US" altLang="ja-JP" sz="1200" kern="1200" dirty="0">
            <a:latin typeface="BIZ UDPゴシック" panose="020B0400000000000000" pitchFamily="50" charset="-128"/>
            <a:ea typeface="BIZ UDPゴシック" panose="020B0400000000000000" pitchFamily="50" charset="-128"/>
          </a:endParaRPr>
        </a:p>
        <a:p>
          <a:pPr marL="0" lvl="0" indent="0" algn="l" defTabSz="533400">
            <a:lnSpc>
              <a:spcPct val="90000"/>
            </a:lnSpc>
            <a:spcBef>
              <a:spcPct val="0"/>
            </a:spcBef>
            <a:spcAft>
              <a:spcPct val="35000"/>
            </a:spcAft>
            <a:buNone/>
          </a:pPr>
          <a:endParaRPr kumimoji="1" lang="ja-JP" altLang="en-US" sz="1600" kern="1200" dirty="0">
            <a:latin typeface="BIZ UDPゴシック" panose="020B0400000000000000" pitchFamily="50" charset="-128"/>
            <a:ea typeface="BIZ UDPゴシック" panose="020B0400000000000000" pitchFamily="50" charset="-128"/>
          </a:endParaRPr>
        </a:p>
      </dsp:txBody>
      <dsp:txXfrm>
        <a:off x="4180716" y="1586472"/>
        <a:ext cx="2109943" cy="2171758"/>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481345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344758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111643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943657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431385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891579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44649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58442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214605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254529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6108F4-07EC-473A-BB8F-735F2A6E4040}" type="datetimeFigureOut">
              <a:rPr kumimoji="1" lang="ja-JP" altLang="en-US" smtClean="0"/>
              <a:t>2024/10/21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681895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306108F4-07EC-473A-BB8F-735F2A6E4040}" type="datetimeFigureOut">
              <a:rPr kumimoji="1" lang="ja-JP" altLang="en-US" smtClean="0"/>
              <a:t>2024/10/21</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418F91C5-7EE3-48E4-8441-CD36C13326B3}" type="slidenum">
              <a:rPr kumimoji="1" lang="ja-JP" altLang="en-US" smtClean="0"/>
              <a:t>‹#›</a:t>
            </a:fld>
            <a:endParaRPr kumimoji="1" lang="ja-JP" altLang="en-US"/>
          </a:p>
        </p:txBody>
      </p:sp>
    </p:spTree>
    <p:extLst>
      <p:ext uri="{BB962C8B-B14F-4D97-AF65-F5344CB8AC3E}">
        <p14:creationId xmlns:p14="http://schemas.microsoft.com/office/powerpoint/2010/main" val="3280583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69EEC52-68E3-EABB-D7DF-BC150373F1B6}"/>
              </a:ext>
            </a:extLst>
          </p:cNvPr>
          <p:cNvSpPr/>
          <p:nvPr/>
        </p:nvSpPr>
        <p:spPr>
          <a:xfrm>
            <a:off x="5074280" y="528035"/>
            <a:ext cx="2421227" cy="2833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5BC8E2C8-F33B-DDA1-0890-224063B84F12}"/>
              </a:ext>
            </a:extLst>
          </p:cNvPr>
          <p:cNvSpPr/>
          <p:nvPr/>
        </p:nvSpPr>
        <p:spPr>
          <a:xfrm>
            <a:off x="347729" y="346285"/>
            <a:ext cx="6890197" cy="1416676"/>
          </a:xfrm>
          <a:prstGeom prst="rect">
            <a:avLst/>
          </a:prstGeom>
          <a:solidFill>
            <a:schemeClr val="accent6"/>
          </a:solidFill>
          <a:ln w="381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第８回特別セミナー</a:t>
            </a:r>
            <a:endParaRPr kumimoji="1" lang="en-US" altLang="ja-JP"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ctr"/>
            <a:r>
              <a:rPr kumimoji="1" lang="ja-JP" altLang="en-US" sz="32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企業による農業参入セミナー</a:t>
            </a:r>
            <a:endParaRPr kumimoji="1" lang="en-US" altLang="ja-JP" sz="32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ctr"/>
            <a:endParaRPr kumimoji="1" lang="en-US" altLang="ja-JP" sz="600" dirty="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≪事業者、行政、金融の３者コラボ企画≫</a:t>
            </a:r>
          </a:p>
        </p:txBody>
      </p:sp>
      <p:graphicFrame>
        <p:nvGraphicFramePr>
          <p:cNvPr id="8" name="図表 7">
            <a:extLst>
              <a:ext uri="{FF2B5EF4-FFF2-40B4-BE49-F238E27FC236}">
                <a16:creationId xmlns:a16="http://schemas.microsoft.com/office/drawing/2014/main" id="{CEE65C85-D686-48EA-1976-4E29C714E618}"/>
              </a:ext>
            </a:extLst>
          </p:cNvPr>
          <p:cNvGraphicFramePr/>
          <p:nvPr>
            <p:extLst>
              <p:ext uri="{D42A27DB-BD31-4B8C-83A1-F6EECF244321}">
                <p14:modId xmlns:p14="http://schemas.microsoft.com/office/powerpoint/2010/main" val="1500453639"/>
              </p:ext>
            </p:extLst>
          </p:nvPr>
        </p:nvGraphicFramePr>
        <p:xfrm>
          <a:off x="356174" y="2857445"/>
          <a:ext cx="6890197" cy="38072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正方形/長方形 8">
            <a:extLst>
              <a:ext uri="{FF2B5EF4-FFF2-40B4-BE49-F238E27FC236}">
                <a16:creationId xmlns:a16="http://schemas.microsoft.com/office/drawing/2014/main" id="{39188FEA-BFC8-7844-C26C-E6DC39A4C84A}"/>
              </a:ext>
            </a:extLst>
          </p:cNvPr>
          <p:cNvSpPr/>
          <p:nvPr/>
        </p:nvSpPr>
        <p:spPr>
          <a:xfrm>
            <a:off x="513008" y="1864892"/>
            <a:ext cx="4111893" cy="1161643"/>
          </a:xfrm>
          <a:prstGeom prst="rect">
            <a:avLst/>
          </a:prstGeom>
          <a:noFill/>
          <a:ln w="28575">
            <a:solidFill>
              <a:srgbClr val="0AFEB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p>
        </p:txBody>
      </p:sp>
      <p:sp>
        <p:nvSpPr>
          <p:cNvPr id="11" name="正方形/長方形 10">
            <a:extLst>
              <a:ext uri="{FF2B5EF4-FFF2-40B4-BE49-F238E27FC236}">
                <a16:creationId xmlns:a16="http://schemas.microsoft.com/office/drawing/2014/main" id="{8A2D78CE-D323-8C88-158E-EC62E769C1FC}"/>
              </a:ext>
            </a:extLst>
          </p:cNvPr>
          <p:cNvSpPr/>
          <p:nvPr/>
        </p:nvSpPr>
        <p:spPr>
          <a:xfrm>
            <a:off x="313304" y="6735702"/>
            <a:ext cx="4889761" cy="1751475"/>
          </a:xfrm>
          <a:prstGeom prst="rect">
            <a:avLst/>
          </a:prstGeom>
          <a:noFill/>
          <a:ln w="76200" cmpd="thickThin">
            <a:solidFill>
              <a:srgbClr val="0AFEB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2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日本の農業は後継者不足から耕作放棄地や休耕田が増加しています。その一方で世界情勢の不安定化などから、食料は輸入に頼らず自給率向上を余儀なくされています。また、企業においても本業のみならず、地域貢献や障害者雇用を求められています。本セミナーにおいては、事業法人のための農業参入に関する事例、手法、手続き、情報の集めかたや資金調達について、事業者、行政、金融の３者から一度に学ぶことができる、またとない機会です。奮ってのご参加をお待ちしております。</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2200"/>
              </a:lnSpc>
            </a:pP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51E780D0-FB7D-0311-6848-2390197C4E7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74280" y="377568"/>
            <a:ext cx="2137664" cy="371147"/>
          </a:xfrm>
          <a:prstGeom prst="rect">
            <a:avLst/>
          </a:prstGeom>
        </p:spPr>
      </p:pic>
      <p:sp>
        <p:nvSpPr>
          <p:cNvPr id="4" name="テキスト ボックス 3">
            <a:extLst>
              <a:ext uri="{FF2B5EF4-FFF2-40B4-BE49-F238E27FC236}">
                <a16:creationId xmlns:a16="http://schemas.microsoft.com/office/drawing/2014/main" id="{BFE561DF-08FC-7F95-7AD4-FEA8A95C4EC9}"/>
              </a:ext>
            </a:extLst>
          </p:cNvPr>
          <p:cNvSpPr txBox="1"/>
          <p:nvPr/>
        </p:nvSpPr>
        <p:spPr>
          <a:xfrm>
            <a:off x="622455" y="1939850"/>
            <a:ext cx="3892998" cy="995978"/>
          </a:xfrm>
          <a:prstGeom prst="rect">
            <a:avLst/>
          </a:prstGeom>
          <a:noFill/>
        </p:spPr>
        <p:txBody>
          <a:bodyPr wrap="square">
            <a:spAutoFit/>
          </a:bodyPr>
          <a:lstStyle/>
          <a:p>
            <a:pPr>
              <a:lnSpc>
                <a:spcPts val="1800"/>
              </a:lnSpc>
            </a:pPr>
            <a:r>
              <a:rPr kumimoji="1" lang="ja-JP" altLang="en-US" sz="1400" dirty="0">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日時：</a:t>
            </a:r>
            <a:r>
              <a:rPr kumimoji="1" lang="en-US" altLang="ja-JP" sz="1050" dirty="0">
                <a:solidFill>
                  <a:schemeClr val="tx1"/>
                </a:solidFill>
                <a:latin typeface="BIZ UDPゴシック" panose="020B0400000000000000" pitchFamily="50" charset="-128"/>
                <a:ea typeface="BIZ UDPゴシック" panose="020B0400000000000000" pitchFamily="50" charset="-128"/>
              </a:rPr>
              <a:t>2025</a:t>
            </a:r>
            <a:r>
              <a:rPr kumimoji="1" lang="ja-JP" altLang="en-US" sz="1050" dirty="0">
                <a:solidFill>
                  <a:schemeClr val="tx1"/>
                </a:solidFill>
                <a:latin typeface="BIZ UDPゴシック" panose="020B0400000000000000" pitchFamily="50" charset="-128"/>
                <a:ea typeface="BIZ UDPゴシック" panose="020B0400000000000000" pitchFamily="50" charset="-128"/>
              </a:rPr>
              <a:t>年</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月</a:t>
            </a:r>
            <a:r>
              <a:rPr kumimoji="1" lang="en-US" altLang="ja-JP" sz="1400" dirty="0">
                <a:solidFill>
                  <a:schemeClr val="tx1"/>
                </a:solidFill>
                <a:latin typeface="BIZ UDPゴシック" panose="020B0400000000000000" pitchFamily="50" charset="-128"/>
                <a:ea typeface="BIZ UDPゴシック" panose="020B0400000000000000" pitchFamily="50" charset="-128"/>
              </a:rPr>
              <a:t>21</a:t>
            </a:r>
            <a:r>
              <a:rPr kumimoji="1" lang="ja-JP" altLang="en-US" sz="1400" dirty="0">
                <a:solidFill>
                  <a:schemeClr val="tx1"/>
                </a:solidFill>
                <a:latin typeface="BIZ UDPゴシック" panose="020B0400000000000000" pitchFamily="50" charset="-128"/>
                <a:ea typeface="BIZ UDPゴシック" panose="020B0400000000000000" pitchFamily="50" charset="-128"/>
              </a:rPr>
              <a:t>日（火）</a:t>
            </a:r>
            <a:r>
              <a:rPr kumimoji="1" lang="en-US" altLang="ja-JP" sz="1400" dirty="0">
                <a:latin typeface="BIZ UDPゴシック" panose="020B0400000000000000" pitchFamily="50" charset="-128"/>
                <a:ea typeface="BIZ UDPゴシック" panose="020B0400000000000000" pitchFamily="50" charset="-128"/>
              </a:rPr>
              <a:t>13</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30</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16</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00</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400" dirty="0">
                <a:latin typeface="BIZ UDPゴシック" panose="020B0400000000000000" pitchFamily="50" charset="-128"/>
                <a:ea typeface="BIZ UDPゴシック" panose="020B0400000000000000" pitchFamily="50" charset="-128"/>
              </a:rPr>
              <a:t>🥒会場：大宮ソニックシティ４</a:t>
            </a:r>
            <a:r>
              <a:rPr kumimoji="1" lang="en-US" altLang="ja-JP" sz="1400" dirty="0">
                <a:latin typeface="BIZ UDPゴシック" panose="020B0400000000000000" pitchFamily="50" charset="-128"/>
                <a:ea typeface="BIZ UDPゴシック" panose="020B0400000000000000" pitchFamily="50" charset="-128"/>
              </a:rPr>
              <a:t>F</a:t>
            </a:r>
            <a:r>
              <a:rPr kumimoji="1" lang="ja-JP" altLang="en-US" sz="1400" dirty="0">
                <a:latin typeface="BIZ UDPゴシック" panose="020B0400000000000000" pitchFamily="50" charset="-128"/>
                <a:ea typeface="BIZ UDPゴシック" panose="020B0400000000000000" pitchFamily="50" charset="-128"/>
              </a:rPr>
              <a:t>市民ホール</a:t>
            </a:r>
            <a:r>
              <a:rPr kumimoji="1" lang="en-US" altLang="ja-JP" sz="1400" dirty="0">
                <a:latin typeface="BIZ UDPゴシック" panose="020B0400000000000000" pitchFamily="50" charset="-128"/>
                <a:ea typeface="BIZ UDPゴシック" panose="020B0400000000000000" pitchFamily="50" charset="-128"/>
              </a:rPr>
              <a:t>401</a:t>
            </a:r>
          </a:p>
          <a:p>
            <a:pPr>
              <a:lnSpc>
                <a:spcPts val="1800"/>
              </a:lnSpc>
            </a:pPr>
            <a:r>
              <a:rPr kumimoji="1" lang="ja-JP" altLang="en-US" sz="1400" dirty="0">
                <a:latin typeface="BIZ UDPゴシック" panose="020B0400000000000000" pitchFamily="50" charset="-128"/>
                <a:ea typeface="BIZ UDPゴシック" panose="020B0400000000000000" pitchFamily="50" charset="-128"/>
              </a:rPr>
              <a:t>🍅定員：</a:t>
            </a:r>
            <a:r>
              <a:rPr kumimoji="1" lang="en-US" altLang="ja-JP" sz="1400" dirty="0">
                <a:latin typeface="BIZ UDPゴシック" panose="020B0400000000000000" pitchFamily="50" charset="-128"/>
                <a:ea typeface="BIZ UDPゴシック" panose="020B0400000000000000" pitchFamily="50" charset="-128"/>
              </a:rPr>
              <a:t>40</a:t>
            </a:r>
            <a:r>
              <a:rPr kumimoji="1" lang="ja-JP" altLang="en-US" sz="1400" dirty="0">
                <a:latin typeface="BIZ UDPゴシック" panose="020B0400000000000000" pitchFamily="50" charset="-128"/>
                <a:ea typeface="BIZ UDPゴシック" panose="020B0400000000000000" pitchFamily="50" charset="-128"/>
              </a:rPr>
              <a:t>名</a:t>
            </a:r>
            <a:endParaRPr kumimoji="1" lang="en-US" altLang="ja-JP" sz="1400" dirty="0">
              <a:latin typeface="BIZ UDPゴシック" panose="020B0400000000000000" pitchFamily="50" charset="-128"/>
              <a:ea typeface="BIZ UDPゴシック" panose="020B0400000000000000" pitchFamily="50" charset="-128"/>
            </a:endParaRPr>
          </a:p>
          <a:p>
            <a:pPr>
              <a:lnSpc>
                <a:spcPts val="1800"/>
              </a:lnSpc>
            </a:pPr>
            <a:r>
              <a:rPr lang="ja-JP" altLang="en-US" sz="1400" dirty="0">
                <a:latin typeface="BIZ UDPゴシック" panose="020B0400000000000000" pitchFamily="50" charset="-128"/>
                <a:ea typeface="BIZ UDPゴシック" panose="020B0400000000000000" pitchFamily="50" charset="-128"/>
              </a:rPr>
              <a:t>🍆参加費：無料（会員限定）</a:t>
            </a:r>
          </a:p>
        </p:txBody>
      </p:sp>
      <p:pic>
        <p:nvPicPr>
          <p:cNvPr id="12" name="図 11">
            <a:extLst>
              <a:ext uri="{FF2B5EF4-FFF2-40B4-BE49-F238E27FC236}">
                <a16:creationId xmlns:a16="http://schemas.microsoft.com/office/drawing/2014/main" id="{C5DE8C81-A020-5AC8-4B2E-EEBD64CF52B5}"/>
              </a:ext>
            </a:extLst>
          </p:cNvPr>
          <p:cNvPicPr>
            <a:picLocks noChangeAspect="1"/>
          </p:cNvPicPr>
          <p:nvPr/>
        </p:nvPicPr>
        <p:blipFill>
          <a:blip r:embed="rId8"/>
          <a:stretch>
            <a:fillRect/>
          </a:stretch>
        </p:blipFill>
        <p:spPr>
          <a:xfrm>
            <a:off x="4803172" y="1872305"/>
            <a:ext cx="2012750" cy="1146815"/>
          </a:xfrm>
          <a:prstGeom prst="rect">
            <a:avLst/>
          </a:prstGeom>
        </p:spPr>
      </p:pic>
      <p:sp>
        <p:nvSpPr>
          <p:cNvPr id="2" name="テキスト ボックス 2">
            <a:extLst>
              <a:ext uri="{FF2B5EF4-FFF2-40B4-BE49-F238E27FC236}">
                <a16:creationId xmlns:a16="http://schemas.microsoft.com/office/drawing/2014/main" id="{B2E3F5A2-CEC6-488C-4CC5-C26712C2410F}"/>
              </a:ext>
            </a:extLst>
          </p:cNvPr>
          <p:cNvSpPr txBox="1">
            <a:spLocks noChangeArrowheads="1"/>
          </p:cNvSpPr>
          <p:nvPr/>
        </p:nvSpPr>
        <p:spPr bwMode="auto">
          <a:xfrm>
            <a:off x="230527" y="8601196"/>
            <a:ext cx="7098619" cy="921519"/>
          </a:xfrm>
          <a:prstGeom prst="rect">
            <a:avLst/>
          </a:prstGeom>
          <a:noFill/>
          <a:ln w="9525">
            <a:noFill/>
            <a:miter lim="800000"/>
            <a:headEnd/>
            <a:tailEnd/>
          </a:ln>
        </p:spPr>
        <p:txBody>
          <a:bodyPr rot="0" vert="horz" wrap="square" lIns="91440" tIns="45720" rIns="91440" bIns="45720" anchor="t" anchorCtr="0">
            <a:noAutofit/>
          </a:bodyPr>
          <a:lstStyle/>
          <a:p>
            <a:pPr indent="152400">
              <a:lnSpc>
                <a:spcPts val="1300"/>
              </a:lnSpc>
              <a:spcAft>
                <a:spcPts val="1000"/>
              </a:spcAft>
            </a:pPr>
            <a:r>
              <a:rPr lang="en-US" sz="1200" b="1" u="sng" dirty="0">
                <a:effectLst/>
                <a:latin typeface="BIZ UDPゴシック" panose="020B0400000000000000" pitchFamily="50" charset="-128"/>
                <a:ea typeface="FZShuTi"/>
                <a:cs typeface="Meiryo UI" panose="020B0604030504040204" pitchFamily="50" charset="-128"/>
              </a:rPr>
              <a:t>FAX 048-641-0924</a:t>
            </a:r>
            <a:r>
              <a:rPr lang="en-US" sz="900" dirty="0">
                <a:effectLst/>
                <a:latin typeface="BIZ UDPゴシック" panose="020B0400000000000000" pitchFamily="50" charset="-128"/>
                <a:ea typeface="FZShuTi"/>
                <a:cs typeface="Meiryo UI" panose="020B0604030504040204" pitchFamily="50" charset="-128"/>
              </a:rPr>
              <a:t>(</a:t>
            </a:r>
            <a:r>
              <a:rPr lang="ja-JP" sz="900" dirty="0">
                <a:effectLst/>
                <a:latin typeface="Garamond" panose="02020404030301010803" pitchFamily="18" charset="0"/>
                <a:ea typeface="BIZ UDPゴシック" panose="020B0400000000000000" pitchFamily="50" charset="-128"/>
                <a:cs typeface="Meiryo UI" panose="020B0604030504040204" pitchFamily="50" charset="-128"/>
              </a:rPr>
              <a:t>埼玉県経営者協会宛</a:t>
            </a:r>
            <a:r>
              <a:rPr lang="en-US" altLang="ja-JP" sz="900" dirty="0">
                <a:effectLst/>
                <a:latin typeface="Garamond" panose="02020404030301010803" pitchFamily="18" charset="0"/>
                <a:ea typeface="BIZ UDPゴシック" panose="020B0400000000000000" pitchFamily="50" charset="-128"/>
                <a:cs typeface="Meiryo UI" panose="020B0604030504040204" pitchFamily="50" charset="-128"/>
              </a:rPr>
              <a:t>/</a:t>
            </a:r>
            <a:r>
              <a:rPr lang="ja-JP" altLang="en-US" sz="1200" b="1" dirty="0">
                <a:effectLst/>
                <a:latin typeface="Garamond" panose="02020404030301010803" pitchFamily="18" charset="0"/>
                <a:ea typeface="BIZ UDPゴシック" panose="020B0400000000000000" pitchFamily="50" charset="-128"/>
                <a:cs typeface="Meiryo UI" panose="020B0604030504040204" pitchFamily="50" charset="-128"/>
              </a:rPr>
              <a:t>本件担当　坂倉</a:t>
            </a:r>
            <a:r>
              <a:rPr lang="en-US" sz="900" dirty="0">
                <a:effectLst/>
                <a:latin typeface="Garamond" panose="02020404030301010803" pitchFamily="18" charset="0"/>
                <a:ea typeface="BIZ UDPゴシック" panose="020B0400000000000000" pitchFamily="50" charset="-128"/>
                <a:cs typeface="Meiryo UI" panose="020B0604030504040204" pitchFamily="50" charset="-128"/>
              </a:rPr>
              <a:t>)</a:t>
            </a:r>
            <a:r>
              <a:rPr lang="en-US" sz="1050" dirty="0">
                <a:effectLst/>
                <a:latin typeface="BIZ UDPゴシック" panose="020B0400000000000000" pitchFamily="50" charset="-128"/>
                <a:ea typeface="FZShuTi"/>
                <a:cs typeface="Meiryo UI" panose="020B0604030504040204" pitchFamily="50" charset="-128"/>
              </a:rPr>
              <a:t>   </a:t>
            </a:r>
            <a:r>
              <a:rPr lang="ja-JP" sz="1050"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altLang="ja-JP" sz="1050"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申込締切：</a:t>
            </a:r>
            <a:r>
              <a:rPr lang="en-US" altLang="ja-JP" sz="1050" u="sng" dirty="0">
                <a:latin typeface="Garamond" panose="02020404030301010803" pitchFamily="18" charset="0"/>
                <a:ea typeface="BIZ UDPゴシック" panose="020B0400000000000000" pitchFamily="50" charset="-128"/>
                <a:cs typeface="Meiryo UI" panose="020B0604030504040204" pitchFamily="50" charset="-128"/>
              </a:rPr>
              <a:t>2025</a:t>
            </a:r>
            <a:r>
              <a:rPr lang="ja-JP" altLang="en-US" sz="1050" u="sng" dirty="0">
                <a:latin typeface="Garamond" panose="02020404030301010803" pitchFamily="18" charset="0"/>
                <a:ea typeface="BIZ UDPゴシック" panose="020B0400000000000000" pitchFamily="50" charset="-128"/>
                <a:cs typeface="Meiryo UI" panose="020B0604030504040204" pitchFamily="50" charset="-128"/>
              </a:rPr>
              <a:t>年</a:t>
            </a:r>
            <a:r>
              <a:rPr lang="en-US" altLang="ja-JP" sz="1050" u="sng" dirty="0">
                <a:latin typeface="Garamond" panose="02020404030301010803" pitchFamily="18" charset="0"/>
                <a:ea typeface="BIZ UDPゴシック" panose="020B0400000000000000" pitchFamily="50" charset="-128"/>
                <a:cs typeface="Meiryo UI" panose="020B0604030504040204" pitchFamily="50" charset="-128"/>
              </a:rPr>
              <a:t>1</a:t>
            </a:r>
            <a:r>
              <a:rPr lang="ja-JP" altLang="en-US" sz="1050" u="sng" dirty="0">
                <a:latin typeface="Garamond" panose="02020404030301010803" pitchFamily="18" charset="0"/>
                <a:ea typeface="BIZ UDPゴシック" panose="020B0400000000000000" pitchFamily="50" charset="-128"/>
                <a:cs typeface="Meiryo UI" panose="020B0604030504040204" pitchFamily="50" charset="-128"/>
              </a:rPr>
              <a:t>月</a:t>
            </a:r>
            <a:r>
              <a:rPr lang="en-US" altLang="ja-JP" sz="1050" u="sng" dirty="0">
                <a:latin typeface="Garamond" panose="02020404030301010803" pitchFamily="18" charset="0"/>
                <a:ea typeface="BIZ UDPゴシック" panose="020B0400000000000000" pitchFamily="50" charset="-128"/>
                <a:cs typeface="Meiryo UI" panose="020B0604030504040204" pitchFamily="50" charset="-128"/>
              </a:rPr>
              <a:t>14</a:t>
            </a:r>
            <a:r>
              <a:rPr lang="ja-JP" altLang="en-US" sz="1050" u="sng" dirty="0">
                <a:latin typeface="Garamond" panose="02020404030301010803" pitchFamily="18" charset="0"/>
                <a:ea typeface="BIZ UDPゴシック" panose="020B0400000000000000" pitchFamily="50" charset="-128"/>
                <a:cs typeface="Meiryo UI" panose="020B0604030504040204" pitchFamily="50" charset="-128"/>
              </a:rPr>
              <a:t>日（火）</a:t>
            </a:r>
            <a:endParaRPr lang="ja-JP" sz="1100" dirty="0">
              <a:effectLst/>
              <a:latin typeface="Garamond" panose="02020404030301010803" pitchFamily="18" charset="0"/>
              <a:ea typeface="FZShuTi"/>
              <a:cs typeface="Times New Roman" panose="02020603050405020304" pitchFamily="18" charset="0"/>
            </a:endParaRPr>
          </a:p>
          <a:p>
            <a:pPr algn="ctr">
              <a:lnSpc>
                <a:spcPct val="115000"/>
              </a:lnSpc>
              <a:spcAft>
                <a:spcPts val="1000"/>
              </a:spcAft>
            </a:pPr>
            <a:r>
              <a:rPr lang="ja-JP" sz="1400" b="1" dirty="0">
                <a:effectLst/>
                <a:latin typeface="Garamond" panose="02020404030301010803" pitchFamily="18" charset="0"/>
                <a:ea typeface="BIZ UDPゴシック" panose="020B0400000000000000" pitchFamily="50" charset="-128"/>
                <a:cs typeface="Meiryo UI" panose="020B0604030504040204" pitchFamily="50" charset="-128"/>
              </a:rPr>
              <a:t>　令和</a:t>
            </a:r>
            <a:r>
              <a:rPr lang="ja-JP" altLang="en-US" sz="1400" b="1" dirty="0">
                <a:latin typeface="Garamond" panose="02020404030301010803" pitchFamily="18" charset="0"/>
                <a:ea typeface="BIZ UDPゴシック" panose="020B0400000000000000" pitchFamily="50" charset="-128"/>
                <a:cs typeface="Meiryo UI" panose="020B0604030504040204" pitchFamily="50" charset="-128"/>
              </a:rPr>
              <a:t>６</a:t>
            </a:r>
            <a:r>
              <a:rPr lang="ja-JP" sz="1400" b="1" dirty="0">
                <a:effectLst/>
                <a:latin typeface="Garamond" panose="02020404030301010803" pitchFamily="18" charset="0"/>
                <a:ea typeface="BIZ UDPゴシック" panose="020B0400000000000000" pitchFamily="50" charset="-128"/>
                <a:cs typeface="Meiryo UI" panose="020B0604030504040204" pitchFamily="50" charset="-128"/>
              </a:rPr>
              <a:t>年度</a:t>
            </a:r>
            <a:r>
              <a:rPr lang="ja-JP" altLang="en-US" sz="1400" b="1" dirty="0">
                <a:effectLst/>
                <a:latin typeface="Garamond" panose="02020404030301010803" pitchFamily="18" charset="0"/>
                <a:ea typeface="BIZ UDPゴシック" panose="020B0400000000000000" pitchFamily="50" charset="-128"/>
                <a:cs typeface="Meiryo UI" panose="020B0604030504040204" pitchFamily="50" charset="-128"/>
              </a:rPr>
              <a:t>第８回特別セミナー </a:t>
            </a:r>
            <a:r>
              <a:rPr lang="ja-JP" sz="1400" b="1" dirty="0">
                <a:effectLst/>
                <a:latin typeface="Garamond" panose="02020404030301010803" pitchFamily="18" charset="0"/>
                <a:ea typeface="BIZ UDPゴシック" panose="020B0400000000000000" pitchFamily="50" charset="-128"/>
                <a:cs typeface="Meiryo UI" panose="020B0604030504040204" pitchFamily="50" charset="-128"/>
              </a:rPr>
              <a:t>『</a:t>
            </a:r>
            <a:r>
              <a:rPr lang="ja-JP" altLang="en-US" sz="1400" b="1" dirty="0">
                <a:effectLst/>
                <a:latin typeface="Garamond" panose="02020404030301010803" pitchFamily="18" charset="0"/>
                <a:ea typeface="BIZ UDPゴシック" panose="020B0400000000000000" pitchFamily="50" charset="-128"/>
                <a:cs typeface="Meiryo UI" panose="020B0604030504040204" pitchFamily="50" charset="-128"/>
              </a:rPr>
              <a:t>企業による農業参入セミナー</a:t>
            </a:r>
            <a:r>
              <a:rPr lang="ja-JP" sz="1400" b="1" dirty="0">
                <a:effectLst/>
                <a:latin typeface="Garamond" panose="02020404030301010803" pitchFamily="18" charset="0"/>
                <a:ea typeface="BIZ UDPゴシック" panose="020B0400000000000000" pitchFamily="50" charset="-128"/>
                <a:cs typeface="Meiryo UI" panose="020B0604030504040204" pitchFamily="50" charset="-128"/>
              </a:rPr>
              <a:t>』　参加申込書</a:t>
            </a:r>
            <a:endParaRPr lang="ja-JP" sz="1100" dirty="0">
              <a:effectLst/>
              <a:latin typeface="Garamond" panose="02020404030301010803" pitchFamily="18" charset="0"/>
              <a:ea typeface="FZShuTi"/>
              <a:cs typeface="Times New Roman" panose="02020603050405020304" pitchFamily="18" charset="0"/>
            </a:endParaRPr>
          </a:p>
          <a:p>
            <a:pPr indent="133350">
              <a:lnSpc>
                <a:spcPts val="1300"/>
              </a:lnSpc>
              <a:spcAft>
                <a:spcPts val="1000"/>
              </a:spcAft>
            </a:pP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貴社名</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altLang="ja-JP" sz="1050" u="sng" dirty="0">
                <a:latin typeface="Garamond" panose="02020404030301010803" pitchFamily="18" charset="0"/>
                <a:ea typeface="BIZ UDPゴシック" panose="020B0400000000000000" pitchFamily="50" charset="-128"/>
                <a:cs typeface="Meiryo UI" panose="020B0604030504040204" pitchFamily="50" charset="-128"/>
              </a:rPr>
              <a:t>TEL</a:t>
            </a:r>
            <a:r>
              <a:rPr lang="ja-JP" alt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ja-JP"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r>
              <a:rPr lang="en-US" sz="1050" u="sng" dirty="0">
                <a:solidFill>
                  <a:srgbClr val="FFFFFF"/>
                </a:solidFill>
                <a:effectLst/>
                <a:latin typeface="Garamond" panose="02020404030301010803" pitchFamily="18" charset="0"/>
                <a:ea typeface="BIZ UDPゴシック" panose="020B0400000000000000" pitchFamily="50" charset="-128"/>
                <a:cs typeface="Meiryo UI" panose="020B0604030504040204" pitchFamily="50" charset="-128"/>
              </a:rPr>
              <a:t>.</a:t>
            </a:r>
            <a:r>
              <a:rPr lang="en-US" sz="1050" u="sng" dirty="0">
                <a:effectLst/>
                <a:latin typeface="Garamond" panose="02020404030301010803" pitchFamily="18" charset="0"/>
                <a:ea typeface="BIZ UDPゴシック" panose="020B0400000000000000" pitchFamily="50" charset="-128"/>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p>
            <a:pPr indent="133350">
              <a:lnSpc>
                <a:spcPts val="1300"/>
              </a:lnSpc>
              <a:spcAft>
                <a:spcPts val="1000"/>
              </a:spcAft>
            </a:pPr>
            <a:endParaRPr lang="ja-JP" sz="1100" dirty="0">
              <a:effectLst/>
              <a:latin typeface="Garamond" panose="02020404030301010803" pitchFamily="18" charset="0"/>
              <a:ea typeface="FZShuTi"/>
              <a:cs typeface="Times New Roman" panose="02020603050405020304" pitchFamily="18" charset="0"/>
            </a:endParaRPr>
          </a:p>
        </p:txBody>
      </p:sp>
      <p:graphicFrame>
        <p:nvGraphicFramePr>
          <p:cNvPr id="7" name="表 6">
            <a:extLst>
              <a:ext uri="{FF2B5EF4-FFF2-40B4-BE49-F238E27FC236}">
                <a16:creationId xmlns:a16="http://schemas.microsoft.com/office/drawing/2014/main" id="{508618E5-BAA9-D528-8986-4829A6F80BE1}"/>
              </a:ext>
            </a:extLst>
          </p:cNvPr>
          <p:cNvGraphicFramePr>
            <a:graphicFrameLocks noGrp="1"/>
          </p:cNvGraphicFramePr>
          <p:nvPr>
            <p:extLst>
              <p:ext uri="{D42A27DB-BD31-4B8C-83A1-F6EECF244321}">
                <p14:modId xmlns:p14="http://schemas.microsoft.com/office/powerpoint/2010/main" val="3264516659"/>
              </p:ext>
            </p:extLst>
          </p:nvPr>
        </p:nvGraphicFramePr>
        <p:xfrm>
          <a:off x="892341" y="9522715"/>
          <a:ext cx="5250771" cy="1064152"/>
        </p:xfrm>
        <a:graphic>
          <a:graphicData uri="http://schemas.openxmlformats.org/drawingml/2006/table">
            <a:tbl>
              <a:tblPr firstRow="1" firstCol="1" bandRow="1"/>
              <a:tblGrid>
                <a:gridCol w="1395028">
                  <a:extLst>
                    <a:ext uri="{9D8B030D-6E8A-4147-A177-3AD203B41FA5}">
                      <a16:colId xmlns:a16="http://schemas.microsoft.com/office/drawing/2014/main" val="1029392001"/>
                    </a:ext>
                  </a:extLst>
                </a:gridCol>
                <a:gridCol w="1630747">
                  <a:extLst>
                    <a:ext uri="{9D8B030D-6E8A-4147-A177-3AD203B41FA5}">
                      <a16:colId xmlns:a16="http://schemas.microsoft.com/office/drawing/2014/main" val="1635490441"/>
                    </a:ext>
                  </a:extLst>
                </a:gridCol>
                <a:gridCol w="2224996">
                  <a:extLst>
                    <a:ext uri="{9D8B030D-6E8A-4147-A177-3AD203B41FA5}">
                      <a16:colId xmlns:a16="http://schemas.microsoft.com/office/drawing/2014/main" val="4139808933"/>
                    </a:ext>
                  </a:extLst>
                </a:gridCol>
              </a:tblGrid>
              <a:tr h="363704">
                <a:tc>
                  <a:txBody>
                    <a:bodyPr/>
                    <a:lstStyle/>
                    <a:p>
                      <a:pPr algn="ctr">
                        <a:lnSpc>
                          <a:spcPts val="1400"/>
                        </a:lnSpc>
                        <a:spcAft>
                          <a:spcPts val="1000"/>
                        </a:spcAft>
                      </a:pPr>
                      <a:r>
                        <a:rPr lang="ja-JP" sz="1050">
                          <a:effectLst/>
                          <a:latin typeface="Garamond" panose="02020404030301010803" pitchFamily="18" charset="0"/>
                          <a:ea typeface="BIZ UDPゴシック" panose="020B0400000000000000" pitchFamily="50" charset="-128"/>
                          <a:cs typeface="Meiryo UI" panose="020B0604030504040204" pitchFamily="50" charset="-128"/>
                        </a:rPr>
                        <a:t>所属・役職名</a:t>
                      </a:r>
                      <a:endParaRPr lang="ja-JP" sz="110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1000"/>
                        </a:spcAft>
                      </a:pPr>
                      <a:r>
                        <a:rPr lang="ja-JP" altLang="en-US" sz="1050" dirty="0">
                          <a:effectLst/>
                          <a:latin typeface="Garamond" panose="02020404030301010803" pitchFamily="18" charset="0"/>
                          <a:ea typeface="BIZ UDPゴシック" panose="020B0400000000000000" pitchFamily="50" charset="-128"/>
                          <a:cs typeface="Meiryo UI" panose="020B0604030504040204" pitchFamily="50" charset="-128"/>
                        </a:rPr>
                        <a:t>ご</a:t>
                      </a:r>
                      <a:r>
                        <a:rPr lang="ja-JP" sz="1050" dirty="0">
                          <a:effectLst/>
                          <a:latin typeface="Garamond" panose="02020404030301010803" pitchFamily="18" charset="0"/>
                          <a:ea typeface="BIZ UDPゴシック" panose="020B0400000000000000" pitchFamily="50" charset="-128"/>
                          <a:cs typeface="Meiryo UI" panose="020B0604030504040204" pitchFamily="50" charset="-128"/>
                        </a:rPr>
                        <a:t>参加者氏名</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spcAft>
                          <a:spcPts val="1000"/>
                        </a:spcAft>
                      </a:pPr>
                      <a:r>
                        <a:rPr lang="ja-JP" sz="1050" dirty="0">
                          <a:effectLst/>
                          <a:latin typeface="Garamond" panose="02020404030301010803" pitchFamily="18" charset="0"/>
                          <a:ea typeface="BIZ UDPゴシック" panose="020B0400000000000000" pitchFamily="50" charset="-128"/>
                          <a:cs typeface="Meiryo UI" panose="020B0604030504040204" pitchFamily="50" charset="-128"/>
                        </a:rPr>
                        <a:t>メールアドレス</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0570942"/>
                  </a:ext>
                </a:extLst>
              </a:tr>
              <a:tr h="361428">
                <a:tc>
                  <a:txBody>
                    <a:bodyPr/>
                    <a:lstStyle/>
                    <a:p>
                      <a:pPr algn="l">
                        <a:lnSpc>
                          <a:spcPts val="1400"/>
                        </a:lnSpc>
                        <a:spcAft>
                          <a:spcPts val="1000"/>
                        </a:spcAft>
                      </a:pPr>
                      <a:r>
                        <a:rPr lang="en-US" sz="1000">
                          <a:effectLst/>
                          <a:latin typeface="Meiryo UI" panose="020B0604030504040204" pitchFamily="50" charset="-128"/>
                          <a:ea typeface="FZShuTi"/>
                          <a:cs typeface="Meiryo UI" panose="020B0604030504040204" pitchFamily="50" charset="-128"/>
                        </a:rPr>
                        <a:t> </a:t>
                      </a:r>
                      <a:endParaRPr lang="ja-JP" sz="110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5918544"/>
                  </a:ext>
                </a:extLst>
              </a:tr>
              <a:tr h="339020">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a:effectLst/>
                          <a:latin typeface="Meiryo UI" panose="020B0604030504040204" pitchFamily="50" charset="-128"/>
                          <a:ea typeface="FZShuTi"/>
                          <a:cs typeface="Meiryo UI" panose="020B0604030504040204" pitchFamily="50" charset="-128"/>
                        </a:rPr>
                        <a:t> </a:t>
                      </a:r>
                      <a:endParaRPr lang="ja-JP" sz="1100">
                        <a:effectLst/>
                        <a:latin typeface="Garamond" panose="02020404030301010803" pitchFamily="18" charset="0"/>
                        <a:ea typeface="FZShuTi"/>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400"/>
                        </a:lnSpc>
                        <a:spcAft>
                          <a:spcPts val="1000"/>
                        </a:spcAft>
                      </a:pPr>
                      <a:r>
                        <a:rPr lang="en-US" sz="1000" dirty="0">
                          <a:effectLst/>
                          <a:latin typeface="Meiryo UI" panose="020B0604030504040204" pitchFamily="50" charset="-128"/>
                          <a:ea typeface="FZShuTi"/>
                          <a:cs typeface="Meiryo UI" panose="020B0604030504040204" pitchFamily="50" charset="-128"/>
                        </a:rPr>
                        <a:t>                  @</a:t>
                      </a:r>
                      <a:endParaRPr lang="ja-JP" sz="1100" dirty="0">
                        <a:effectLst/>
                        <a:latin typeface="Garamond" panose="02020404030301010803" pitchFamily="18" charset="0"/>
                        <a:ea typeface="FZShuTi"/>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0867669"/>
                  </a:ext>
                </a:extLst>
              </a:tr>
            </a:tbl>
          </a:graphicData>
        </a:graphic>
      </p:graphicFrame>
      <p:pic>
        <p:nvPicPr>
          <p:cNvPr id="13" name="図 12">
            <a:extLst>
              <a:ext uri="{FF2B5EF4-FFF2-40B4-BE49-F238E27FC236}">
                <a16:creationId xmlns:a16="http://schemas.microsoft.com/office/drawing/2014/main" id="{5B9EB904-D0D3-EB84-D726-4368792F166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682352" y="7196527"/>
            <a:ext cx="921519" cy="921519"/>
          </a:xfrm>
          <a:prstGeom prst="rect">
            <a:avLst/>
          </a:prstGeom>
        </p:spPr>
      </p:pic>
    </p:spTree>
    <p:extLst>
      <p:ext uri="{BB962C8B-B14F-4D97-AF65-F5344CB8AC3E}">
        <p14:creationId xmlns:p14="http://schemas.microsoft.com/office/powerpoint/2010/main" val="42751839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1190</TotalTime>
  <Words>380</Words>
  <Application>Microsoft Office PowerPoint</Application>
  <PresentationFormat>ユーザー設定</PresentationFormat>
  <Paragraphs>47</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Meiryo UI</vt:lpstr>
      <vt:lpstr>Arial</vt:lpstr>
      <vt:lpstr>Calibri</vt:lpstr>
      <vt:lpstr>Calibri Light</vt:lpstr>
      <vt:lpstr>Garamond</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user10</dc:creator>
  <cp:lastModifiedBy>user10</cp:lastModifiedBy>
  <cp:revision>60</cp:revision>
  <cp:lastPrinted>2024-10-21T05:25:34Z</cp:lastPrinted>
  <dcterms:created xsi:type="dcterms:W3CDTF">2022-11-17T00:39:13Z</dcterms:created>
  <dcterms:modified xsi:type="dcterms:W3CDTF">2024-10-21T05:26:53Z</dcterms:modified>
</cp:coreProperties>
</file>