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367071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92877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2622319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40376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49073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252573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35231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364988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967216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399166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2024/8/23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253293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8703BDD4-7F82-4A70-97C8-D47A592DA361}" type="datetimeFigureOut">
              <a:rPr kumimoji="1" lang="ja-JP" altLang="en-US" smtClean="0"/>
              <a:t>2024/8/23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4253045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079E010-49FA-62E3-2288-AFDE837816E2}"/>
              </a:ext>
            </a:extLst>
          </p:cNvPr>
          <p:cNvSpPr/>
          <p:nvPr/>
        </p:nvSpPr>
        <p:spPr>
          <a:xfrm>
            <a:off x="206781" y="1590091"/>
            <a:ext cx="7186411" cy="1486842"/>
          </a:xfrm>
          <a:prstGeom prst="rect">
            <a:avLst/>
          </a:prstGeom>
          <a:solidFill>
            <a:schemeClr val="accent1">
              <a:lumMod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BIZ UDPゴシック" panose="020B0400000000000000" pitchFamily="50" charset="-128"/>
                <a:ea typeface="BIZ UDPゴシック" panose="020B0400000000000000" pitchFamily="50" charset="-128"/>
              </a:rPr>
              <a:t> </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２０２４年度　</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４地区協議会共催</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endPar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秋季視察会のご案内（</a:t>
            </a:r>
            <a:r>
              <a:rPr kumimoji="1" lang="ja-JP" altLang="en-US"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参加費無料</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endParaRPr kumimoji="1" lang="en-US" altLang="ja-JP"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～ベルーナドームスタジアムツアー～</a:t>
            </a:r>
          </a:p>
        </p:txBody>
      </p:sp>
      <p:sp>
        <p:nvSpPr>
          <p:cNvPr id="6" name="正方形/長方形 5">
            <a:extLst>
              <a:ext uri="{FF2B5EF4-FFF2-40B4-BE49-F238E27FC236}">
                <a16:creationId xmlns:a16="http://schemas.microsoft.com/office/drawing/2014/main" id="{184E8004-AF87-2766-C7CD-9699AC72DABA}"/>
              </a:ext>
            </a:extLst>
          </p:cNvPr>
          <p:cNvSpPr/>
          <p:nvPr/>
        </p:nvSpPr>
        <p:spPr>
          <a:xfrm>
            <a:off x="226930" y="290208"/>
            <a:ext cx="3340100" cy="7332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会　員　各　位</a:t>
            </a:r>
            <a:endParaRPr kumimoji="1" lang="en-US" altLang="ja-JP" sz="1400" dirty="0">
              <a:solidFill>
                <a:schemeClr val="tx1"/>
              </a:solidFill>
            </a:endParaRPr>
          </a:p>
          <a:p>
            <a:r>
              <a:rPr lang="ja-JP" altLang="en-US" sz="1400" dirty="0">
                <a:solidFill>
                  <a:schemeClr val="tx1"/>
                </a:solidFill>
              </a:rPr>
              <a:t>　代　表　者　様</a:t>
            </a:r>
            <a:endParaRPr lang="en-US" altLang="ja-JP" sz="1400" dirty="0">
              <a:solidFill>
                <a:schemeClr val="tx1"/>
              </a:solidFill>
            </a:endParaRPr>
          </a:p>
          <a:p>
            <a:r>
              <a:rPr lang="ja-JP" altLang="en-US" sz="1400" dirty="0">
                <a:solidFill>
                  <a:schemeClr val="tx1"/>
                </a:solidFill>
              </a:rPr>
              <a:t>　人事・総務ご担当者様</a:t>
            </a:r>
            <a:endParaRPr lang="en-US" altLang="ja-JP" sz="1400" dirty="0">
              <a:solidFill>
                <a:schemeClr val="tx1"/>
              </a:solidFill>
            </a:endParaRPr>
          </a:p>
        </p:txBody>
      </p:sp>
      <p:sp>
        <p:nvSpPr>
          <p:cNvPr id="8" name="正方形/長方形 7">
            <a:extLst>
              <a:ext uri="{FF2B5EF4-FFF2-40B4-BE49-F238E27FC236}">
                <a16:creationId xmlns:a16="http://schemas.microsoft.com/office/drawing/2014/main" id="{202C607F-EA23-BCF3-343B-60687BDE082C}"/>
              </a:ext>
            </a:extLst>
          </p:cNvPr>
          <p:cNvSpPr/>
          <p:nvPr/>
        </p:nvSpPr>
        <p:spPr>
          <a:xfrm>
            <a:off x="4048126" y="541047"/>
            <a:ext cx="3397252" cy="875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b="1" dirty="0">
              <a:solidFill>
                <a:schemeClr val="tx1"/>
              </a:solidFill>
            </a:endParaRPr>
          </a:p>
          <a:p>
            <a:r>
              <a:rPr lang="ja-JP" altLang="en-US" sz="1400" dirty="0">
                <a:solidFill>
                  <a:schemeClr val="tx1"/>
                </a:solidFill>
              </a:rPr>
              <a:t>　　南部地区議長　副会長　牛窪啓詞</a:t>
            </a:r>
            <a:endParaRPr lang="en-US" altLang="ja-JP" sz="1400" dirty="0">
              <a:solidFill>
                <a:schemeClr val="tx1"/>
              </a:solidFill>
            </a:endParaRPr>
          </a:p>
          <a:p>
            <a:r>
              <a:rPr kumimoji="1" lang="ja-JP" altLang="en-US" sz="1400" dirty="0">
                <a:solidFill>
                  <a:schemeClr val="tx1"/>
                </a:solidFill>
              </a:rPr>
              <a:t>　　中部地区議長　副会長　忍田昇一</a:t>
            </a:r>
            <a:endParaRPr kumimoji="1" lang="en-US" altLang="ja-JP" sz="1400" dirty="0">
              <a:solidFill>
                <a:schemeClr val="tx1"/>
              </a:solidFill>
            </a:endParaRPr>
          </a:p>
          <a:p>
            <a:r>
              <a:rPr lang="ja-JP" altLang="en-US" sz="1400" dirty="0">
                <a:solidFill>
                  <a:schemeClr val="tx1"/>
                </a:solidFill>
              </a:rPr>
              <a:t>　　西部地区議長　副会長　松村宗夫</a:t>
            </a:r>
            <a:endParaRPr lang="en-US" altLang="ja-JP" sz="1400" dirty="0">
              <a:solidFill>
                <a:schemeClr val="tx1"/>
              </a:solidFill>
            </a:endParaRPr>
          </a:p>
          <a:p>
            <a:r>
              <a:rPr kumimoji="1" lang="ja-JP" altLang="en-US" sz="1400" dirty="0">
                <a:solidFill>
                  <a:schemeClr val="tx1"/>
                </a:solidFill>
              </a:rPr>
              <a:t>　　北部地区議長　副会長　橋元　健</a:t>
            </a:r>
          </a:p>
        </p:txBody>
      </p:sp>
      <p:sp>
        <p:nvSpPr>
          <p:cNvPr id="10" name="四角形: 角を丸くする 9">
            <a:extLst>
              <a:ext uri="{FF2B5EF4-FFF2-40B4-BE49-F238E27FC236}">
                <a16:creationId xmlns:a16="http://schemas.microsoft.com/office/drawing/2014/main" id="{D63E7188-A240-96BE-2255-AB6EAABFDBA8}"/>
              </a:ext>
            </a:extLst>
          </p:cNvPr>
          <p:cNvSpPr/>
          <p:nvPr/>
        </p:nvSpPr>
        <p:spPr>
          <a:xfrm>
            <a:off x="206781" y="1229110"/>
            <a:ext cx="2750471" cy="283930"/>
          </a:xfrm>
          <a:prstGeom prst="roundRect">
            <a:avLst/>
          </a:prstGeom>
          <a:solidFill>
            <a:schemeClr val="accent1">
              <a:lumMod val="50000"/>
            </a:schemeClr>
          </a:solidFill>
          <a:ln>
            <a:solidFill>
              <a:srgbClr val="D7EDFB"/>
            </a:solidFill>
          </a:ln>
        </p:spPr>
        <p:style>
          <a:lnRef idx="1">
            <a:schemeClr val="accent4"/>
          </a:lnRef>
          <a:fillRef idx="2">
            <a:schemeClr val="accent4"/>
          </a:fillRef>
          <a:effectRef idx="1">
            <a:schemeClr val="accent4"/>
          </a:effectRef>
          <a:fontRef idx="minor">
            <a:schemeClr val="dk1"/>
          </a:fontRef>
        </p:style>
        <p:txBody>
          <a:bodyPr rtlCol="0" anchor="t"/>
          <a:lstStyle/>
          <a:p>
            <a:pPr algn="ctr"/>
            <a:r>
              <a:rPr kumimoji="1" lang="ja-JP" altLang="en-US" sz="1400" b="1" dirty="0">
                <a:solidFill>
                  <a:schemeClr val="bg1"/>
                </a:solidFill>
              </a:rPr>
              <a:t>会員限定・参加無料・定員</a:t>
            </a:r>
            <a:r>
              <a:rPr kumimoji="1" lang="en-US" altLang="ja-JP" sz="1400" b="1" dirty="0">
                <a:solidFill>
                  <a:schemeClr val="bg1"/>
                </a:solidFill>
              </a:rPr>
              <a:t>30</a:t>
            </a:r>
            <a:r>
              <a:rPr kumimoji="1" lang="ja-JP" altLang="en-US" sz="1400" b="1" dirty="0">
                <a:solidFill>
                  <a:schemeClr val="bg1"/>
                </a:solidFill>
              </a:rPr>
              <a:t>名</a:t>
            </a:r>
          </a:p>
        </p:txBody>
      </p:sp>
      <p:sp>
        <p:nvSpPr>
          <p:cNvPr id="12" name="正方形/長方形 11">
            <a:extLst>
              <a:ext uri="{FF2B5EF4-FFF2-40B4-BE49-F238E27FC236}">
                <a16:creationId xmlns:a16="http://schemas.microsoft.com/office/drawing/2014/main" id="{9A916B35-83A1-C82C-F3C1-67015FE01FEB}"/>
              </a:ext>
            </a:extLst>
          </p:cNvPr>
          <p:cNvSpPr/>
          <p:nvPr/>
        </p:nvSpPr>
        <p:spPr>
          <a:xfrm>
            <a:off x="7125810" y="2951522"/>
            <a:ext cx="6624936" cy="24899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20000"/>
              </a:lnSpc>
            </a:pPr>
            <a:r>
              <a:rPr kumimoji="1" lang="ja-JP" altLang="en-US" sz="1600" dirty="0">
                <a:latin typeface="HGS明朝B" panose="02020800000000000000" pitchFamily="18" charset="-128"/>
                <a:ea typeface="HGS明朝B" panose="02020800000000000000" pitchFamily="18" charset="-128"/>
              </a:rPr>
              <a:t>　</a:t>
            </a:r>
            <a:endParaRPr kumimoji="1" lang="en-US" altLang="ja-JP" sz="1300" dirty="0">
              <a:solidFill>
                <a:srgbClr val="FF0000"/>
              </a:solidFill>
              <a:latin typeface="HGS明朝B" panose="02020800000000000000" pitchFamily="18" charset="-128"/>
              <a:ea typeface="HGS明朝B" panose="02020800000000000000" pitchFamily="18" charset="-128"/>
            </a:endParaRPr>
          </a:p>
          <a:p>
            <a:pPr>
              <a:lnSpc>
                <a:spcPct val="120000"/>
              </a:lnSpc>
            </a:pPr>
            <a:endParaRPr kumimoji="1" lang="en-US" altLang="ja-JP" sz="1300" dirty="0">
              <a:solidFill>
                <a:schemeClr val="tx1"/>
              </a:solidFill>
              <a:latin typeface="HGS明朝B" panose="02020800000000000000" pitchFamily="18" charset="-128"/>
              <a:ea typeface="HGS明朝B" panose="02020800000000000000" pitchFamily="18" charset="-128"/>
            </a:endParaRPr>
          </a:p>
          <a:p>
            <a:pPr>
              <a:lnSpc>
                <a:spcPct val="120000"/>
              </a:lnSpc>
            </a:pPr>
            <a:endParaRPr kumimoji="1" lang="ja-JP" altLang="en-US" sz="1300" dirty="0">
              <a:solidFill>
                <a:schemeClr val="tx1"/>
              </a:solidFill>
              <a:latin typeface="HGS明朝B" panose="02020800000000000000" pitchFamily="18" charset="-128"/>
              <a:ea typeface="HGS明朝B" panose="02020800000000000000" pitchFamily="18" charset="-128"/>
            </a:endParaRPr>
          </a:p>
        </p:txBody>
      </p:sp>
      <p:sp>
        <p:nvSpPr>
          <p:cNvPr id="13" name="正方形/長方形 12">
            <a:extLst>
              <a:ext uri="{FF2B5EF4-FFF2-40B4-BE49-F238E27FC236}">
                <a16:creationId xmlns:a16="http://schemas.microsoft.com/office/drawing/2014/main" id="{A2DA1FFC-D723-7D90-BD96-AB65BC68B865}"/>
              </a:ext>
            </a:extLst>
          </p:cNvPr>
          <p:cNvSpPr/>
          <p:nvPr/>
        </p:nvSpPr>
        <p:spPr>
          <a:xfrm>
            <a:off x="0" y="0"/>
            <a:ext cx="7559675" cy="10691813"/>
          </a:xfrm>
          <a:prstGeom prst="rect">
            <a:avLst/>
          </a:prstGeom>
          <a:no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F4130CB6-F535-B046-4226-8C04B115C9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8002" y="141770"/>
            <a:ext cx="2460027" cy="427116"/>
          </a:xfrm>
          <a:prstGeom prst="rect">
            <a:avLst/>
          </a:prstGeom>
        </p:spPr>
      </p:pic>
      <p:sp>
        <p:nvSpPr>
          <p:cNvPr id="23" name="テキスト ボックス 22">
            <a:extLst>
              <a:ext uri="{FF2B5EF4-FFF2-40B4-BE49-F238E27FC236}">
                <a16:creationId xmlns:a16="http://schemas.microsoft.com/office/drawing/2014/main" id="{A721A24E-6A77-1F76-B127-789742F8936F}"/>
              </a:ext>
            </a:extLst>
          </p:cNvPr>
          <p:cNvSpPr txBox="1"/>
          <p:nvPr/>
        </p:nvSpPr>
        <p:spPr>
          <a:xfrm>
            <a:off x="173934" y="3175266"/>
            <a:ext cx="7125964" cy="2031325"/>
          </a:xfrm>
          <a:prstGeom prst="rect">
            <a:avLst/>
          </a:prstGeom>
          <a:noFill/>
        </p:spPr>
        <p:txBody>
          <a:bodyPr wrap="square">
            <a:spAutoFit/>
          </a:bodyPr>
          <a:lstStyle/>
          <a:p>
            <a:r>
              <a:rPr lang="ja-JP" altLang="en-US" sz="1400" dirty="0"/>
              <a:t>平素より当協会の事業運営にご高配を賜り、厚く御礼申し上げます。</a:t>
            </a:r>
          </a:p>
          <a:p>
            <a:r>
              <a:rPr lang="ja-JP" altLang="en-US" sz="1400" dirty="0"/>
              <a:t>　さて、令和６年度の地区協議会秋季活動につきましては、４地区合同のイベントとして開催することとなり、その第一弾として埼玉県内の現地視察会を開催致します。</a:t>
            </a:r>
          </a:p>
          <a:p>
            <a:r>
              <a:rPr lang="ja-JP" altLang="en-US" sz="1400" dirty="0"/>
              <a:t>　今回は当協会の会員企業である、株式会社西武ライオンズ様のご協力により、プロ野球埼玉西武ライオンズの本拠地球場である、ベルーナドームのスタジアムツアーを開催致します。普段は入ることのできないベンチやベンチ裏、ベンチ前の芝エリア、ライオンズが勝利した際に配信されるハイタッチ動画の撮影に使われる廊下などを見学することができます（グラウンドは人工芝メンテナンス中のためシートで覆われています）。</a:t>
            </a:r>
          </a:p>
          <a:p>
            <a:r>
              <a:rPr lang="ja-JP" altLang="en-US" sz="1400" dirty="0"/>
              <a:t>　ぜひ、この機会にご参加下さいますよう、お願い申し上げます。</a:t>
            </a:r>
          </a:p>
        </p:txBody>
      </p:sp>
      <p:pic>
        <p:nvPicPr>
          <p:cNvPr id="1028" name="Picture 4" descr="埼玉西武ライオンズの本拠地「ベルーナドーム」 パイル強度が約 ...">
            <a:extLst>
              <a:ext uri="{FF2B5EF4-FFF2-40B4-BE49-F238E27FC236}">
                <a16:creationId xmlns:a16="http://schemas.microsoft.com/office/drawing/2014/main" id="{7821ED05-D149-451E-CBE7-408F73C745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9449" y="1680826"/>
            <a:ext cx="1873296" cy="132604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7" name="表 26">
            <a:extLst>
              <a:ext uri="{FF2B5EF4-FFF2-40B4-BE49-F238E27FC236}">
                <a16:creationId xmlns:a16="http://schemas.microsoft.com/office/drawing/2014/main" id="{6B7A3E47-80E4-B049-1C89-A7A8294FE2EE}"/>
              </a:ext>
            </a:extLst>
          </p:cNvPr>
          <p:cNvGraphicFramePr>
            <a:graphicFrameLocks noGrp="1"/>
          </p:cNvGraphicFramePr>
          <p:nvPr>
            <p:extLst>
              <p:ext uri="{D42A27DB-BD31-4B8C-83A1-F6EECF244321}">
                <p14:modId xmlns:p14="http://schemas.microsoft.com/office/powerpoint/2010/main" val="1676776713"/>
              </p:ext>
            </p:extLst>
          </p:nvPr>
        </p:nvGraphicFramePr>
        <p:xfrm>
          <a:off x="295037" y="5223280"/>
          <a:ext cx="5664736" cy="2077672"/>
        </p:xfrm>
        <a:graphic>
          <a:graphicData uri="http://schemas.openxmlformats.org/drawingml/2006/table">
            <a:tbl>
              <a:tblPr firstRow="1" firstCol="1" bandRow="1"/>
              <a:tblGrid>
                <a:gridCol w="1132039">
                  <a:extLst>
                    <a:ext uri="{9D8B030D-6E8A-4147-A177-3AD203B41FA5}">
                      <a16:colId xmlns:a16="http://schemas.microsoft.com/office/drawing/2014/main" val="3316007032"/>
                    </a:ext>
                  </a:extLst>
                </a:gridCol>
                <a:gridCol w="4532697">
                  <a:extLst>
                    <a:ext uri="{9D8B030D-6E8A-4147-A177-3AD203B41FA5}">
                      <a16:colId xmlns:a16="http://schemas.microsoft.com/office/drawing/2014/main" val="2445213855"/>
                    </a:ext>
                  </a:extLst>
                </a:gridCol>
              </a:tblGrid>
              <a:tr h="406483">
                <a:tc>
                  <a:txBody>
                    <a:bodyPr/>
                    <a:lstStyle/>
                    <a:p>
                      <a:pPr algn="just">
                        <a:lnSpc>
                          <a:spcPts val="1300"/>
                        </a:lnSpc>
                      </a:pPr>
                      <a:endParaRPr lang="en-US" alt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時</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endPar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令和６年</a:t>
                      </a:r>
                      <a:r>
                        <a:rPr 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11</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月</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20</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水</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14</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16</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p>
                    <a:p>
                      <a:pPr algn="just">
                        <a:lnSpc>
                          <a:spcPts val="13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※試合</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観戦や練習見学</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ではありません</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1241696555"/>
                  </a:ext>
                </a:extLst>
              </a:tr>
              <a:tr h="276176">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開催方法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現地集合・現地解散（所在地：所沢市上山口２１３５）</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ご参加人数に応じて集合場所は別途ご連絡致します</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4264681580"/>
                  </a:ext>
                </a:extLst>
              </a:tr>
              <a:tr h="276176">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定　員</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en-US" altLang="ja-JP" sz="1100" b="1" kern="100" dirty="0">
                          <a:effectLst/>
                          <a:latin typeface="游ゴシック" panose="020B0400000000000000" pitchFamily="50" charset="-128"/>
                          <a:ea typeface="游明朝" panose="02020400000000000000" pitchFamily="18" charset="-128"/>
                          <a:cs typeface="Times New Roman" panose="02020603050405020304" pitchFamily="18" charset="0"/>
                        </a:rPr>
                        <a:t>30</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名（会員限定）</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全会員様が対象ですが、１会員につき１名様でお願いします</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674457114"/>
                  </a:ext>
                </a:extLst>
              </a:tr>
              <a:tr h="276176">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申込期限</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6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令和</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6</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年</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11</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月</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8</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金</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16</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3123758269"/>
                  </a:ext>
                </a:extLst>
              </a:tr>
              <a:tr h="186990">
                <a:tc>
                  <a:txBody>
                    <a:bodyPr/>
                    <a:lstStyle/>
                    <a:p>
                      <a:pPr algn="just">
                        <a:lnSpc>
                          <a:spcPts val="1300"/>
                        </a:lnSpc>
                      </a:pPr>
                      <a:r>
                        <a:rPr lang="en-US" sz="1100" b="1" kern="100" dirty="0">
                          <a:solidFill>
                            <a:srgbClr val="1F3864"/>
                          </a:solidFill>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申込方法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gn="just">
                        <a:lnSpc>
                          <a:spcPts val="1300"/>
                        </a:lnSpc>
                      </a:pPr>
                      <a:r>
                        <a:rPr lang="en-US" sz="900" b="1" kern="100" dirty="0">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右の</a:t>
                      </a:r>
                      <a:r>
                        <a:rPr lang="en-US" sz="900" b="1" kern="100" dirty="0">
                          <a:effectLst/>
                          <a:latin typeface="游明朝" panose="02020400000000000000" pitchFamily="18" charset="-128"/>
                          <a:ea typeface="游ゴシック" panose="020B0400000000000000" pitchFamily="50" charset="-128"/>
                          <a:cs typeface="Times New Roman" panose="02020603050405020304" pitchFamily="18" charset="0"/>
                        </a:rPr>
                        <a:t>QR</a:t>
                      </a: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コード、当協会ホームページ、または</a:t>
                      </a:r>
                      <a:r>
                        <a:rPr lang="en-US" sz="900" b="1" kern="100" dirty="0">
                          <a:effectLst/>
                          <a:latin typeface="游明朝" panose="02020400000000000000" pitchFamily="18" charset="-128"/>
                          <a:ea typeface="游ゴシック" panose="020B0400000000000000" pitchFamily="50" charset="-128"/>
                          <a:cs typeface="Times New Roman" panose="02020603050405020304" pitchFamily="18" charset="0"/>
                        </a:rPr>
                        <a:t>FAX</a:t>
                      </a: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にてお申込み下さい</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en-US" sz="900" b="1" kern="100" dirty="0">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3894736795"/>
                  </a:ext>
                </a:extLst>
              </a:tr>
            </a:tbl>
          </a:graphicData>
        </a:graphic>
      </p:graphicFrame>
      <p:sp>
        <p:nvSpPr>
          <p:cNvPr id="29" name="正方形/長方形 28">
            <a:extLst>
              <a:ext uri="{FF2B5EF4-FFF2-40B4-BE49-F238E27FC236}">
                <a16:creationId xmlns:a16="http://schemas.microsoft.com/office/drawing/2014/main" id="{DF925A28-3205-DCA0-E7A5-213E539AFF5C}"/>
              </a:ext>
            </a:extLst>
          </p:cNvPr>
          <p:cNvSpPr/>
          <p:nvPr/>
        </p:nvSpPr>
        <p:spPr>
          <a:xfrm>
            <a:off x="280510" y="7378003"/>
            <a:ext cx="6845300" cy="532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u="sng" dirty="0">
                <a:solidFill>
                  <a:schemeClr val="tx1"/>
                </a:solidFill>
              </a:rPr>
              <a:t>埼玉県経営者協会行　</a:t>
            </a:r>
            <a:r>
              <a:rPr lang="en-US" altLang="ja-JP" sz="1600" b="1" u="sng" dirty="0">
                <a:solidFill>
                  <a:schemeClr val="tx1"/>
                </a:solidFill>
              </a:rPr>
              <a:t>FAX</a:t>
            </a:r>
            <a:r>
              <a:rPr lang="ja-JP" altLang="en-US" sz="1600" b="1" u="sng" dirty="0">
                <a:solidFill>
                  <a:schemeClr val="tx1"/>
                </a:solidFill>
              </a:rPr>
              <a:t>　０４８－６４１－０９２４</a:t>
            </a:r>
            <a:endParaRPr lang="en-US" altLang="ja-JP" sz="1600" b="1" u="sng" dirty="0">
              <a:solidFill>
                <a:schemeClr val="tx1"/>
              </a:solidFill>
            </a:endParaRPr>
          </a:p>
          <a:p>
            <a:pPr algn="ctr"/>
            <a:r>
              <a:rPr kumimoji="1" lang="ja-JP" altLang="en-US" b="1" dirty="0">
                <a:solidFill>
                  <a:schemeClr val="tx1"/>
                </a:solidFill>
              </a:rPr>
              <a:t>＜　参加申込書　＞</a:t>
            </a:r>
          </a:p>
        </p:txBody>
      </p:sp>
      <p:graphicFrame>
        <p:nvGraphicFramePr>
          <p:cNvPr id="30" name="表 8">
            <a:extLst>
              <a:ext uri="{FF2B5EF4-FFF2-40B4-BE49-F238E27FC236}">
                <a16:creationId xmlns:a16="http://schemas.microsoft.com/office/drawing/2014/main" id="{E208784D-6EC9-9CF1-F625-5E5A2E0903A9}"/>
              </a:ext>
            </a:extLst>
          </p:cNvPr>
          <p:cNvGraphicFramePr>
            <a:graphicFrameLocks noGrp="1"/>
          </p:cNvGraphicFramePr>
          <p:nvPr>
            <p:extLst>
              <p:ext uri="{D42A27DB-BD31-4B8C-83A1-F6EECF244321}">
                <p14:modId xmlns:p14="http://schemas.microsoft.com/office/powerpoint/2010/main" val="3383098961"/>
              </p:ext>
            </p:extLst>
          </p:nvPr>
        </p:nvGraphicFramePr>
        <p:xfrm>
          <a:off x="295037" y="7910780"/>
          <a:ext cx="7047705" cy="1645920"/>
        </p:xfrm>
        <a:graphic>
          <a:graphicData uri="http://schemas.openxmlformats.org/drawingml/2006/table">
            <a:tbl>
              <a:tblPr firstRow="1" bandRow="1">
                <a:tableStyleId>{5940675A-B579-460E-94D1-54222C63F5DA}</a:tableStyleId>
              </a:tblPr>
              <a:tblGrid>
                <a:gridCol w="2349235">
                  <a:extLst>
                    <a:ext uri="{9D8B030D-6E8A-4147-A177-3AD203B41FA5}">
                      <a16:colId xmlns:a16="http://schemas.microsoft.com/office/drawing/2014/main" val="1379702348"/>
                    </a:ext>
                  </a:extLst>
                </a:gridCol>
                <a:gridCol w="2349235">
                  <a:extLst>
                    <a:ext uri="{9D8B030D-6E8A-4147-A177-3AD203B41FA5}">
                      <a16:colId xmlns:a16="http://schemas.microsoft.com/office/drawing/2014/main" val="1541457234"/>
                    </a:ext>
                  </a:extLst>
                </a:gridCol>
                <a:gridCol w="2349235">
                  <a:extLst>
                    <a:ext uri="{9D8B030D-6E8A-4147-A177-3AD203B41FA5}">
                      <a16:colId xmlns:a16="http://schemas.microsoft.com/office/drawing/2014/main" val="2510082858"/>
                    </a:ext>
                  </a:extLst>
                </a:gridCol>
              </a:tblGrid>
              <a:tr h="492626">
                <a:tc>
                  <a:txBody>
                    <a:bodyPr/>
                    <a:lstStyle/>
                    <a:p>
                      <a:pPr algn="ctr"/>
                      <a:r>
                        <a:rPr kumimoji="1" lang="ja-JP" altLang="en-US" sz="1800" b="1" dirty="0"/>
                        <a:t>会員様名（企業名）</a:t>
                      </a:r>
                    </a:p>
                  </a:txBody>
                  <a:tcPr anchor="ctr"/>
                </a:tc>
                <a:tc gridSpan="2">
                  <a:txBody>
                    <a:bodyPr/>
                    <a:lstStyle/>
                    <a:p>
                      <a:endParaRPr kumimoji="1" lang="en-US" altLang="ja-JP" sz="1800" dirty="0"/>
                    </a:p>
                    <a:p>
                      <a:r>
                        <a:rPr kumimoji="1" lang="ja-JP" altLang="en-US" sz="1800" b="1" dirty="0"/>
                        <a:t>℡：</a:t>
                      </a:r>
                    </a:p>
                  </a:txBody>
                  <a:tcPr anchor="b"/>
                </a:tc>
                <a:tc hMerge="1">
                  <a:txBody>
                    <a:bodyPr/>
                    <a:lstStyle/>
                    <a:p>
                      <a:endParaRPr kumimoji="1" lang="ja-JP" altLang="en-US"/>
                    </a:p>
                  </a:txBody>
                  <a:tcPr/>
                </a:tc>
                <a:extLst>
                  <a:ext uri="{0D108BD9-81ED-4DB2-BD59-A6C34878D82A}">
                    <a16:rowId xmlns:a16="http://schemas.microsoft.com/office/drawing/2014/main" val="2261954749"/>
                  </a:ext>
                </a:extLst>
              </a:tr>
              <a:tr h="281501">
                <a:tc>
                  <a:txBody>
                    <a:bodyPr/>
                    <a:lstStyle/>
                    <a:p>
                      <a:pPr algn="ctr"/>
                      <a:r>
                        <a:rPr kumimoji="1" lang="ja-JP" altLang="en-US" sz="1800" b="1" dirty="0"/>
                        <a:t>部署・役職名</a:t>
                      </a:r>
                    </a:p>
                  </a:txBody>
                  <a:tcPr/>
                </a:tc>
                <a:tc>
                  <a:txBody>
                    <a:bodyPr/>
                    <a:lstStyle/>
                    <a:p>
                      <a:pPr algn="ctr"/>
                      <a:r>
                        <a:rPr kumimoji="1" lang="ja-JP" altLang="en-US" sz="1800" b="1" dirty="0"/>
                        <a:t>参加者氏名</a:t>
                      </a:r>
                      <a:r>
                        <a:rPr kumimoji="1" lang="ja-JP" altLang="en-US" sz="1200" b="1" dirty="0"/>
                        <a:t>（フリガナ）</a:t>
                      </a:r>
                      <a:endParaRPr kumimoji="1" lang="ja-JP" altLang="en-US" sz="1800" b="1" dirty="0"/>
                    </a:p>
                  </a:txBody>
                  <a:tcPr/>
                </a:tc>
                <a:tc>
                  <a:txBody>
                    <a:bodyPr/>
                    <a:lstStyle/>
                    <a:p>
                      <a:pPr algn="ctr"/>
                      <a:r>
                        <a:rPr kumimoji="1" lang="ja-JP" altLang="en-US" sz="1800" b="1" dirty="0"/>
                        <a:t>メールアドレス</a:t>
                      </a:r>
                    </a:p>
                  </a:txBody>
                  <a:tcPr/>
                </a:tc>
                <a:extLst>
                  <a:ext uri="{0D108BD9-81ED-4DB2-BD59-A6C34878D82A}">
                    <a16:rowId xmlns:a16="http://schemas.microsoft.com/office/drawing/2014/main" val="332646954"/>
                  </a:ext>
                </a:extLst>
              </a:tr>
              <a:tr h="492626">
                <a:tc>
                  <a:txBody>
                    <a:bodyPr/>
                    <a:lstStyle/>
                    <a:p>
                      <a:endParaRPr kumimoji="1" lang="ja-JP" altLang="en-US" sz="1800" dirty="0"/>
                    </a:p>
                  </a:txBody>
                  <a:tcPr/>
                </a:tc>
                <a:tc>
                  <a:txBody>
                    <a:bodyPr/>
                    <a:lstStyle/>
                    <a:p>
                      <a:endParaRPr kumimoji="1" lang="en-US" altLang="ja-JP" sz="1800" dirty="0"/>
                    </a:p>
                    <a:p>
                      <a:endParaRPr kumimoji="1" lang="ja-JP" altLang="en-US" sz="1800" dirty="0"/>
                    </a:p>
                  </a:txBody>
                  <a:tcPr/>
                </a:tc>
                <a:tc>
                  <a:txBody>
                    <a:bodyPr/>
                    <a:lstStyle/>
                    <a:p>
                      <a:r>
                        <a:rPr kumimoji="1" lang="ja-JP" altLang="en-US" sz="1800" dirty="0"/>
                        <a:t>　　</a:t>
                      </a:r>
                      <a:endParaRPr kumimoji="1" lang="en-US" altLang="ja-JP" sz="1800" dirty="0"/>
                    </a:p>
                    <a:p>
                      <a:r>
                        <a:rPr kumimoji="1" lang="ja-JP" altLang="en-US" sz="1800" dirty="0"/>
                        <a:t>　　　</a:t>
                      </a:r>
                    </a:p>
                  </a:txBody>
                  <a:tcPr/>
                </a:tc>
                <a:extLst>
                  <a:ext uri="{0D108BD9-81ED-4DB2-BD59-A6C34878D82A}">
                    <a16:rowId xmlns:a16="http://schemas.microsoft.com/office/drawing/2014/main" val="3512298054"/>
                  </a:ext>
                </a:extLst>
              </a:tr>
            </a:tbl>
          </a:graphicData>
        </a:graphic>
      </p:graphicFrame>
      <p:sp>
        <p:nvSpPr>
          <p:cNvPr id="1027" name="テキスト ボックス 1026">
            <a:extLst>
              <a:ext uri="{FF2B5EF4-FFF2-40B4-BE49-F238E27FC236}">
                <a16:creationId xmlns:a16="http://schemas.microsoft.com/office/drawing/2014/main" id="{6AE56457-D86C-4C53-CC2E-BA0AC79C4E1C}"/>
              </a:ext>
            </a:extLst>
          </p:cNvPr>
          <p:cNvSpPr txBox="1"/>
          <p:nvPr/>
        </p:nvSpPr>
        <p:spPr>
          <a:xfrm>
            <a:off x="295037" y="9589135"/>
            <a:ext cx="6883758" cy="954107"/>
          </a:xfrm>
          <a:prstGeom prst="rect">
            <a:avLst/>
          </a:prstGeom>
          <a:noFill/>
        </p:spPr>
        <p:txBody>
          <a:bodyPr wrap="square">
            <a:spAutoFit/>
          </a:bodyPr>
          <a:lstStyle/>
          <a:p>
            <a:r>
              <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lang="ja-JP" altLang="en-US" sz="1400" b="1" dirty="0">
                <a:solidFill>
                  <a:prstClr val="black"/>
                </a:solidFill>
                <a:latin typeface="Calibri" panose="020F0502020204030204"/>
                <a:ea typeface="游ゴシック" panose="020B0400000000000000" pitchFamily="50" charset="-128"/>
              </a:rPr>
              <a:t>現地</a:t>
            </a:r>
            <a:r>
              <a:rPr kumimoji="0"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への交通手段（〇で囲んで下さい）</a:t>
            </a:r>
            <a:endPar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r>
              <a:rPr lang="ja-JP" altLang="en-US" sz="1400" b="1" dirty="0">
                <a:solidFill>
                  <a:prstClr val="black"/>
                </a:solidFill>
                <a:latin typeface="Calibri" panose="020F0502020204030204"/>
                <a:ea typeface="游ゴシック" panose="020B0400000000000000" pitchFamily="50" charset="-128"/>
              </a:rPr>
              <a:t>　</a:t>
            </a:r>
            <a:r>
              <a:rPr kumimoji="0"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電車　／　自家用車（ナンバー：　　　　　　　　　　　　　　　）</a:t>
            </a:r>
            <a:endPar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endPar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r>
              <a:rPr lang="ja-JP" altLang="en-US" sz="1400" dirty="0">
                <a:solidFill>
                  <a:prstClr val="black"/>
                </a:solidFill>
                <a:latin typeface="Calibri" panose="020F0502020204030204"/>
                <a:ea typeface="游ゴシック" panose="020B0400000000000000" pitchFamily="50" charset="-128"/>
              </a:rPr>
              <a:t>　　　　　　　　　　　　　                 　 </a:t>
            </a: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本件担当：事務局・坂倉（さかくら）</a:t>
            </a:r>
            <a:r>
              <a:rPr kumimoji="0"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048-647-4100</a:t>
            </a:r>
            <a:endParaRPr lang="ja-JP" altLang="en-US" sz="1200" dirty="0"/>
          </a:p>
        </p:txBody>
      </p:sp>
      <p:sp>
        <p:nvSpPr>
          <p:cNvPr id="3" name="テキスト ボックス 2">
            <a:extLst>
              <a:ext uri="{FF2B5EF4-FFF2-40B4-BE49-F238E27FC236}">
                <a16:creationId xmlns:a16="http://schemas.microsoft.com/office/drawing/2014/main" id="{E847588B-74F0-7B3C-4E64-0FCC727F71E0}"/>
              </a:ext>
            </a:extLst>
          </p:cNvPr>
          <p:cNvSpPr txBox="1"/>
          <p:nvPr/>
        </p:nvSpPr>
        <p:spPr>
          <a:xfrm>
            <a:off x="5399002" y="2774586"/>
            <a:ext cx="1179076" cy="248970"/>
          </a:xfrm>
          <a:prstGeom prst="rect">
            <a:avLst/>
          </a:prstGeom>
          <a:noFill/>
        </p:spPr>
        <p:txBody>
          <a:bodyPr wrap="square">
            <a:spAutoFit/>
          </a:bodyPr>
          <a:lstStyle/>
          <a:p>
            <a:r>
              <a:rPr lang="en-US" altLang="ja-JP" sz="1000" dirty="0">
                <a:solidFill>
                  <a:schemeClr val="bg1"/>
                </a:solidFill>
                <a:effectLst/>
                <a:latin typeface="游ゴシック" panose="020B0400000000000000" pitchFamily="50" charset="-128"/>
                <a:cs typeface="ＭＳ Ｐゴシック" panose="020B0600070205080204" pitchFamily="50" charset="-128"/>
              </a:rPr>
              <a:t>©SEIBU Lions</a:t>
            </a:r>
            <a:endParaRPr lang="ja-JP" altLang="en-US" sz="1000" dirty="0">
              <a:solidFill>
                <a:schemeClr val="bg1"/>
              </a:solidFill>
            </a:endParaRPr>
          </a:p>
        </p:txBody>
      </p:sp>
      <p:pic>
        <p:nvPicPr>
          <p:cNvPr id="5" name="図 4">
            <a:extLst>
              <a:ext uri="{FF2B5EF4-FFF2-40B4-BE49-F238E27FC236}">
                <a16:creationId xmlns:a16="http://schemas.microsoft.com/office/drawing/2014/main" id="{E832F088-7712-A84E-2B59-9CF1157255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54810" y="6605810"/>
            <a:ext cx="733668" cy="733668"/>
          </a:xfrm>
          <a:prstGeom prst="rect">
            <a:avLst/>
          </a:prstGeom>
        </p:spPr>
      </p:pic>
    </p:spTree>
    <p:extLst>
      <p:ext uri="{BB962C8B-B14F-4D97-AF65-F5344CB8AC3E}">
        <p14:creationId xmlns:p14="http://schemas.microsoft.com/office/powerpoint/2010/main" val="6172904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779</TotalTime>
  <Words>412</Words>
  <Application>Microsoft Office PowerPoint</Application>
  <PresentationFormat>ユーザー設定</PresentationFormat>
  <Paragraphs>50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HGS明朝B</vt:lpstr>
      <vt:lpstr>游ゴシック</vt: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user10</dc:creator>
  <cp:lastModifiedBy>user10</cp:lastModifiedBy>
  <cp:revision>55</cp:revision>
  <cp:lastPrinted>2024-08-23T04:17:12Z</cp:lastPrinted>
  <dcterms:created xsi:type="dcterms:W3CDTF">2022-09-05T00:37:41Z</dcterms:created>
  <dcterms:modified xsi:type="dcterms:W3CDTF">2024-08-23T04:18:17Z</dcterms:modified>
</cp:coreProperties>
</file>