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80288" cy="10439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522" y="1708486"/>
            <a:ext cx="6273245" cy="3634458"/>
          </a:xfrm>
        </p:spPr>
        <p:txBody>
          <a:bodyPr anchor="b"/>
          <a:lstStyle>
            <a:lvl1pPr algn="ctr">
              <a:defRPr sz="48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536" y="5483102"/>
            <a:ext cx="5535216" cy="2520438"/>
          </a:xfrm>
        </p:spPr>
        <p:txBody>
          <a:bodyPr/>
          <a:lstStyle>
            <a:lvl1pPr marL="0" indent="0" algn="ctr">
              <a:buNone/>
              <a:defRPr sz="1937"/>
            </a:lvl1pPr>
            <a:lvl2pPr marL="369006" indent="0" algn="ctr">
              <a:buNone/>
              <a:defRPr sz="1614"/>
            </a:lvl2pPr>
            <a:lvl3pPr marL="738012" indent="0" algn="ctr">
              <a:buNone/>
              <a:defRPr sz="1453"/>
            </a:lvl3pPr>
            <a:lvl4pPr marL="1107018" indent="0" algn="ctr">
              <a:buNone/>
              <a:defRPr sz="1291"/>
            </a:lvl4pPr>
            <a:lvl5pPr marL="1476024" indent="0" algn="ctr">
              <a:buNone/>
              <a:defRPr sz="1291"/>
            </a:lvl5pPr>
            <a:lvl6pPr marL="1845031" indent="0" algn="ctr">
              <a:buNone/>
              <a:defRPr sz="1291"/>
            </a:lvl6pPr>
            <a:lvl7pPr marL="2214037" indent="0" algn="ctr">
              <a:buNone/>
              <a:defRPr sz="1291"/>
            </a:lvl7pPr>
            <a:lvl8pPr marL="2583043" indent="0" algn="ctr">
              <a:buNone/>
              <a:defRPr sz="1291"/>
            </a:lvl8pPr>
            <a:lvl9pPr marL="2952049" indent="0" algn="ctr">
              <a:buNone/>
              <a:defRPr sz="129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00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65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81519" y="555801"/>
            <a:ext cx="1591375" cy="88469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395" y="555801"/>
            <a:ext cx="4681870" cy="88469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38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80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52" y="2602603"/>
            <a:ext cx="6365498" cy="4342500"/>
          </a:xfrm>
        </p:spPr>
        <p:txBody>
          <a:bodyPr anchor="b"/>
          <a:lstStyle>
            <a:lvl1pPr>
              <a:defRPr sz="48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52" y="6986185"/>
            <a:ext cx="6365498" cy="2283618"/>
          </a:xfrm>
        </p:spPr>
        <p:txBody>
          <a:bodyPr/>
          <a:lstStyle>
            <a:lvl1pPr marL="0" indent="0">
              <a:buNone/>
              <a:defRPr sz="1937">
                <a:solidFill>
                  <a:schemeClr val="tx1"/>
                </a:solidFill>
              </a:defRPr>
            </a:lvl1pPr>
            <a:lvl2pPr marL="369006" indent="0">
              <a:buNone/>
              <a:defRPr sz="1614">
                <a:solidFill>
                  <a:schemeClr val="tx1">
                    <a:tint val="75000"/>
                  </a:schemeClr>
                </a:solidFill>
              </a:defRPr>
            </a:lvl2pPr>
            <a:lvl3pPr marL="738012" indent="0">
              <a:buNone/>
              <a:defRPr sz="1453">
                <a:solidFill>
                  <a:schemeClr val="tx1">
                    <a:tint val="75000"/>
                  </a:schemeClr>
                </a:solidFill>
              </a:defRPr>
            </a:lvl3pPr>
            <a:lvl4pPr marL="1107018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4pPr>
            <a:lvl5pPr marL="1476024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5pPr>
            <a:lvl6pPr marL="1845031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6pPr>
            <a:lvl7pPr marL="2214037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7pPr>
            <a:lvl8pPr marL="2583043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8pPr>
            <a:lvl9pPr marL="2952049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12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95" y="2779007"/>
            <a:ext cx="313662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6271" y="2779007"/>
            <a:ext cx="313662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26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555804"/>
            <a:ext cx="6365498" cy="20178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357" y="2559104"/>
            <a:ext cx="3122207" cy="1254177"/>
          </a:xfrm>
        </p:spPr>
        <p:txBody>
          <a:bodyPr anchor="b"/>
          <a:lstStyle>
            <a:lvl1pPr marL="0" indent="0">
              <a:buNone/>
              <a:defRPr sz="1937" b="1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57" y="3813281"/>
            <a:ext cx="3122207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6271" y="2559104"/>
            <a:ext cx="3137584" cy="1254177"/>
          </a:xfrm>
        </p:spPr>
        <p:txBody>
          <a:bodyPr anchor="b"/>
          <a:lstStyle>
            <a:lvl1pPr marL="0" indent="0">
              <a:buNone/>
              <a:defRPr sz="1937" b="1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6271" y="3813281"/>
            <a:ext cx="3137584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1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78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57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695960"/>
            <a:ext cx="2380335" cy="2435860"/>
          </a:xfrm>
        </p:spPr>
        <p:txBody>
          <a:bodyPr anchor="b"/>
          <a:lstStyle>
            <a:lvl1pPr>
              <a:defRPr sz="25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584" y="1503083"/>
            <a:ext cx="3736271" cy="7418740"/>
          </a:xfrm>
        </p:spPr>
        <p:txBody>
          <a:bodyPr/>
          <a:lstStyle>
            <a:lvl1pPr>
              <a:defRPr sz="2583"/>
            </a:lvl1pPr>
            <a:lvl2pPr>
              <a:defRPr sz="2260"/>
            </a:lvl2pPr>
            <a:lvl3pPr>
              <a:defRPr sz="1937"/>
            </a:lvl3pPr>
            <a:lvl4pPr>
              <a:defRPr sz="1614"/>
            </a:lvl4pPr>
            <a:lvl5pPr>
              <a:defRPr sz="1614"/>
            </a:lvl5pPr>
            <a:lvl6pPr>
              <a:defRPr sz="1614"/>
            </a:lvl6pPr>
            <a:lvl7pPr>
              <a:defRPr sz="1614"/>
            </a:lvl7pPr>
            <a:lvl8pPr>
              <a:defRPr sz="1614"/>
            </a:lvl8pPr>
            <a:lvl9pPr>
              <a:defRPr sz="161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3131820"/>
            <a:ext cx="2380335" cy="5802084"/>
          </a:xfrm>
        </p:spPr>
        <p:txBody>
          <a:bodyPr/>
          <a:lstStyle>
            <a:lvl1pPr marL="0" indent="0">
              <a:buNone/>
              <a:defRPr sz="1291"/>
            </a:lvl1pPr>
            <a:lvl2pPr marL="369006" indent="0">
              <a:buNone/>
              <a:defRPr sz="1130"/>
            </a:lvl2pPr>
            <a:lvl3pPr marL="738012" indent="0">
              <a:buNone/>
              <a:defRPr sz="969"/>
            </a:lvl3pPr>
            <a:lvl4pPr marL="1107018" indent="0">
              <a:buNone/>
              <a:defRPr sz="807"/>
            </a:lvl4pPr>
            <a:lvl5pPr marL="1476024" indent="0">
              <a:buNone/>
              <a:defRPr sz="807"/>
            </a:lvl5pPr>
            <a:lvl6pPr marL="1845031" indent="0">
              <a:buNone/>
              <a:defRPr sz="807"/>
            </a:lvl6pPr>
            <a:lvl7pPr marL="2214037" indent="0">
              <a:buNone/>
              <a:defRPr sz="807"/>
            </a:lvl7pPr>
            <a:lvl8pPr marL="2583043" indent="0">
              <a:buNone/>
              <a:defRPr sz="807"/>
            </a:lvl8pPr>
            <a:lvl9pPr marL="2952049" indent="0">
              <a:buNone/>
              <a:defRPr sz="8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0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695960"/>
            <a:ext cx="2380335" cy="2435860"/>
          </a:xfrm>
        </p:spPr>
        <p:txBody>
          <a:bodyPr anchor="b"/>
          <a:lstStyle>
            <a:lvl1pPr>
              <a:defRPr sz="25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37584" y="1503083"/>
            <a:ext cx="3736271" cy="7418740"/>
          </a:xfrm>
        </p:spPr>
        <p:txBody>
          <a:bodyPr anchor="t"/>
          <a:lstStyle>
            <a:lvl1pPr marL="0" indent="0">
              <a:buNone/>
              <a:defRPr sz="2583"/>
            </a:lvl1pPr>
            <a:lvl2pPr marL="369006" indent="0">
              <a:buNone/>
              <a:defRPr sz="2260"/>
            </a:lvl2pPr>
            <a:lvl3pPr marL="738012" indent="0">
              <a:buNone/>
              <a:defRPr sz="1937"/>
            </a:lvl3pPr>
            <a:lvl4pPr marL="1107018" indent="0">
              <a:buNone/>
              <a:defRPr sz="1614"/>
            </a:lvl4pPr>
            <a:lvl5pPr marL="1476024" indent="0">
              <a:buNone/>
              <a:defRPr sz="1614"/>
            </a:lvl5pPr>
            <a:lvl6pPr marL="1845031" indent="0">
              <a:buNone/>
              <a:defRPr sz="1614"/>
            </a:lvl6pPr>
            <a:lvl7pPr marL="2214037" indent="0">
              <a:buNone/>
              <a:defRPr sz="1614"/>
            </a:lvl7pPr>
            <a:lvl8pPr marL="2583043" indent="0">
              <a:buNone/>
              <a:defRPr sz="1614"/>
            </a:lvl8pPr>
            <a:lvl9pPr marL="2952049" indent="0">
              <a:buNone/>
              <a:defRPr sz="1614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3131820"/>
            <a:ext cx="2380335" cy="5802084"/>
          </a:xfrm>
        </p:spPr>
        <p:txBody>
          <a:bodyPr/>
          <a:lstStyle>
            <a:lvl1pPr marL="0" indent="0">
              <a:buNone/>
              <a:defRPr sz="1291"/>
            </a:lvl1pPr>
            <a:lvl2pPr marL="369006" indent="0">
              <a:buNone/>
              <a:defRPr sz="1130"/>
            </a:lvl2pPr>
            <a:lvl3pPr marL="738012" indent="0">
              <a:buNone/>
              <a:defRPr sz="969"/>
            </a:lvl3pPr>
            <a:lvl4pPr marL="1107018" indent="0">
              <a:buNone/>
              <a:defRPr sz="807"/>
            </a:lvl4pPr>
            <a:lvl5pPr marL="1476024" indent="0">
              <a:buNone/>
              <a:defRPr sz="807"/>
            </a:lvl5pPr>
            <a:lvl6pPr marL="1845031" indent="0">
              <a:buNone/>
              <a:defRPr sz="807"/>
            </a:lvl6pPr>
            <a:lvl7pPr marL="2214037" indent="0">
              <a:buNone/>
              <a:defRPr sz="807"/>
            </a:lvl7pPr>
            <a:lvl8pPr marL="2583043" indent="0">
              <a:buNone/>
              <a:defRPr sz="807"/>
            </a:lvl8pPr>
            <a:lvl9pPr marL="2952049" indent="0">
              <a:buNone/>
              <a:defRPr sz="8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09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395" y="555804"/>
            <a:ext cx="6365498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395" y="2779007"/>
            <a:ext cx="6365498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395" y="9675780"/>
            <a:ext cx="166056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EAC9-9C03-45F6-AB85-1983318D2E66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4721" y="9675780"/>
            <a:ext cx="249084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2328" y="9675780"/>
            <a:ext cx="166056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89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8012" rtl="0" eaLnBrk="1" latinLnBrk="0" hangingPunct="1">
        <a:lnSpc>
          <a:spcPct val="90000"/>
        </a:lnSpc>
        <a:spcBef>
          <a:spcPct val="0"/>
        </a:spcBef>
        <a:buNone/>
        <a:defRPr kumimoji="1" sz="3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503" indent="-184503" algn="l" defTabSz="738012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kumimoji="1" sz="2260" kern="1200">
          <a:solidFill>
            <a:schemeClr val="tx1"/>
          </a:solidFill>
          <a:latin typeface="+mn-lt"/>
          <a:ea typeface="+mn-ea"/>
          <a:cs typeface="+mn-cs"/>
        </a:defRPr>
      </a:lvl1pPr>
      <a:lvl2pPr marL="553509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937" kern="1200">
          <a:solidFill>
            <a:schemeClr val="tx1"/>
          </a:solidFill>
          <a:latin typeface="+mn-lt"/>
          <a:ea typeface="+mn-ea"/>
          <a:cs typeface="+mn-cs"/>
        </a:defRPr>
      </a:lvl2pPr>
      <a:lvl3pPr marL="922515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614" kern="1200">
          <a:solidFill>
            <a:schemeClr val="tx1"/>
          </a:solidFill>
          <a:latin typeface="+mn-lt"/>
          <a:ea typeface="+mn-ea"/>
          <a:cs typeface="+mn-cs"/>
        </a:defRPr>
      </a:lvl3pPr>
      <a:lvl4pPr marL="1291521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4pPr>
      <a:lvl5pPr marL="1660528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5pPr>
      <a:lvl6pPr marL="2029534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6pPr>
      <a:lvl7pPr marL="2398540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7pPr>
      <a:lvl8pPr marL="2767546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8pPr>
      <a:lvl9pPr marL="3136552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1pPr>
      <a:lvl2pPr marL="369006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2pPr>
      <a:lvl3pPr marL="738012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3pPr>
      <a:lvl4pPr marL="1107018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4pPr>
      <a:lvl5pPr marL="1476024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5pPr>
      <a:lvl6pPr marL="1845031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6pPr>
      <a:lvl7pPr marL="2214037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7pPr>
      <a:lvl8pPr marL="2583043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8pPr>
      <a:lvl9pPr marL="2952049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golf-ball-sports-000107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0767307-6E70-4145-86F1-B9B8D90B2C35}"/>
              </a:ext>
            </a:extLst>
          </p:cNvPr>
          <p:cNvSpPr/>
          <p:nvPr/>
        </p:nvSpPr>
        <p:spPr>
          <a:xfrm>
            <a:off x="141289" y="552450"/>
            <a:ext cx="7099300" cy="2057400"/>
          </a:xfrm>
          <a:prstGeom prst="rect">
            <a:avLst/>
          </a:prstGeom>
          <a:solidFill>
            <a:srgbClr val="FF9966">
              <a:alpha val="7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687A2B-A045-454F-9717-9B75026FCB96}"/>
              </a:ext>
            </a:extLst>
          </p:cNvPr>
          <p:cNvSpPr/>
          <p:nvPr/>
        </p:nvSpPr>
        <p:spPr>
          <a:xfrm>
            <a:off x="4637088" y="133350"/>
            <a:ext cx="27051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32DD3B5-7BBC-49FF-BDCC-5F220B1BFC8B}"/>
              </a:ext>
            </a:extLst>
          </p:cNvPr>
          <p:cNvGrpSpPr/>
          <p:nvPr/>
        </p:nvGrpSpPr>
        <p:grpSpPr>
          <a:xfrm>
            <a:off x="241300" y="608806"/>
            <a:ext cx="1023144" cy="1023144"/>
            <a:chOff x="241300" y="710406"/>
            <a:chExt cx="1023144" cy="102314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6F14A873-4BDA-415F-9A7F-20B1AFB36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41300" y="710406"/>
              <a:ext cx="1023144" cy="1023144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93B323E-B583-4FBC-AC7E-75364D198F0B}"/>
                </a:ext>
              </a:extLst>
            </p:cNvPr>
            <p:cNvSpPr/>
            <p:nvPr/>
          </p:nvSpPr>
          <p:spPr>
            <a:xfrm>
              <a:off x="324644" y="860425"/>
              <a:ext cx="856456" cy="419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第６回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66F0416-4228-68CF-BDE1-09736D043941}"/>
                </a:ext>
              </a:extLst>
            </p:cNvPr>
            <p:cNvSpPr/>
            <p:nvPr/>
          </p:nvSpPr>
          <p:spPr>
            <a:xfrm>
              <a:off x="324644" y="1117045"/>
              <a:ext cx="856456" cy="419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会長杯</a:t>
              </a: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2E1BE61-53D8-467A-BFC8-2E6A46FB2432}"/>
              </a:ext>
            </a:extLst>
          </p:cNvPr>
          <p:cNvSpPr/>
          <p:nvPr/>
        </p:nvSpPr>
        <p:spPr>
          <a:xfrm>
            <a:off x="1315244" y="714375"/>
            <a:ext cx="5847556" cy="7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原会長杯争奪戦</a:t>
            </a:r>
            <a:endParaRPr kumimoji="1"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会員親睦ゴルフ大会開催のご案内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15121B0-9D1B-4DF8-9361-D1865C0BB9AD}"/>
              </a:ext>
            </a:extLst>
          </p:cNvPr>
          <p:cNvSpPr/>
          <p:nvPr/>
        </p:nvSpPr>
        <p:spPr>
          <a:xfrm>
            <a:off x="4675188" y="536178"/>
            <a:ext cx="2770188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青年経営者部会共催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861F257-FB74-4D84-92A6-CF7591E2B646}"/>
              </a:ext>
            </a:extLst>
          </p:cNvPr>
          <p:cNvSpPr/>
          <p:nvPr/>
        </p:nvSpPr>
        <p:spPr>
          <a:xfrm>
            <a:off x="967740" y="1112838"/>
            <a:ext cx="4597400" cy="917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2024</a:t>
            </a:r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 </a:t>
            </a:r>
            <a:r>
              <a:rPr kumimoji="1" lang="en-US" altLang="ja-JP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25</a:t>
            </a:r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en-US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7865B17-32A9-418B-B6A9-94A90994BD2D}"/>
              </a:ext>
            </a:extLst>
          </p:cNvPr>
          <p:cNvSpPr/>
          <p:nvPr/>
        </p:nvSpPr>
        <p:spPr>
          <a:xfrm>
            <a:off x="935990" y="2035175"/>
            <a:ext cx="4597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武蔵カントリークラブ　豊岡コース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A617B2F-92E1-4569-AD9F-2023FCC42193}"/>
              </a:ext>
            </a:extLst>
          </p:cNvPr>
          <p:cNvSpPr/>
          <p:nvPr/>
        </p:nvSpPr>
        <p:spPr>
          <a:xfrm>
            <a:off x="279399" y="2581355"/>
            <a:ext cx="6959600" cy="1502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kumimoji="1" lang="ja-JP" altLang="en-US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拝啓　時下ますますご清栄のこととお喜び申し上げます。</a:t>
            </a:r>
            <a:endParaRPr kumimoji="1" lang="en-US" altLang="ja-JP" sz="1300" dirty="0">
              <a:solidFill>
                <a:schemeClr val="tx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1300" dirty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　</a:t>
            </a:r>
            <a:r>
              <a:rPr kumimoji="1" lang="ja-JP" altLang="en-US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さて、第</a:t>
            </a:r>
            <a:r>
              <a:rPr kumimoji="1" lang="en-US" altLang="ja-JP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6</a:t>
            </a:r>
            <a:r>
              <a:rPr kumimoji="1" lang="ja-JP" altLang="en-US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回目原敏成会長杯争奪「会員親睦ゴルフ大会」を下記の通り、</a:t>
            </a:r>
            <a:endParaRPr kumimoji="1" lang="en-US" altLang="ja-JP" sz="1300" dirty="0">
              <a:solidFill>
                <a:schemeClr val="tx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13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武蔵カントリークラブ 豊岡コース</a:t>
            </a:r>
            <a:r>
              <a:rPr kumimoji="1" lang="ja-JP" altLang="en-US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で開催いたします。同倶楽部は昭和</a:t>
            </a:r>
            <a:r>
              <a:rPr kumimoji="1" lang="en-US" altLang="ja-JP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34</a:t>
            </a:r>
            <a:r>
              <a:rPr kumimoji="1" lang="ja-JP" altLang="en-US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年（</a:t>
            </a:r>
            <a:r>
              <a:rPr kumimoji="1" lang="en-US" altLang="ja-JP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1959</a:t>
            </a:r>
            <a:r>
              <a:rPr kumimoji="1" lang="ja-JP" altLang="en-US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）開場、</a:t>
            </a:r>
            <a:endParaRPr kumimoji="1" lang="en-US" altLang="ja-JP" sz="1300" dirty="0">
              <a:solidFill>
                <a:schemeClr val="tx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名匠井上誠一氏による設計で、武蔵野の面影を色濃く残し、全体にフラットな我が国を代表するコースで、男子ゴルフの日本オープンが開催されたコースとしても有名です。</a:t>
            </a:r>
            <a:endParaRPr kumimoji="1" lang="en-US" altLang="ja-JP" sz="1300" dirty="0">
              <a:solidFill>
                <a:schemeClr val="tx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晩秋の美しい紅葉の下での爽快なプレーをお楽しみください。</a:t>
            </a:r>
            <a:endParaRPr kumimoji="1" lang="en-US" altLang="ja-JP" sz="1300" dirty="0">
              <a:solidFill>
                <a:schemeClr val="tx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お早めにエントリーしていただき、名門コースでのプレーをご堪能ください。　　　敬具</a:t>
            </a:r>
          </a:p>
        </p:txBody>
      </p:sp>
      <p:graphicFrame>
        <p:nvGraphicFramePr>
          <p:cNvPr id="16" name="表 16">
            <a:extLst>
              <a:ext uri="{FF2B5EF4-FFF2-40B4-BE49-F238E27FC236}">
                <a16:creationId xmlns:a16="http://schemas.microsoft.com/office/drawing/2014/main" id="{76BEA461-B179-4362-B478-DEF79D9DF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63622"/>
              </p:ext>
            </p:extLst>
          </p:nvPr>
        </p:nvGraphicFramePr>
        <p:xfrm>
          <a:off x="379148" y="4083381"/>
          <a:ext cx="6643952" cy="388713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28952">
                  <a:extLst>
                    <a:ext uri="{9D8B030D-6E8A-4147-A177-3AD203B41FA5}">
                      <a16:colId xmlns:a16="http://schemas.microsoft.com/office/drawing/2014/main" val="1811087358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3917858349"/>
                    </a:ext>
                  </a:extLst>
                </a:gridCol>
              </a:tblGrid>
              <a:tr h="2854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日　時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2024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25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日（月）　　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雨天決行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コース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武蔵カントリークラブ　豊岡コース</a:t>
                      </a:r>
                      <a:r>
                        <a:rPr kumimoji="1" lang="ja-JP" altLang="en-US" sz="1200" b="1" u="none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℡：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04-2962-4151</a:t>
                      </a: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入間市大字小谷田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（圏央道・「入間ＩＣ」より約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ｍ）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953864"/>
                  </a:ext>
                </a:extLst>
              </a:tr>
              <a:tr h="2701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定　員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先着　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、アウト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組、イン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組　同時スタート）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17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集　合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開会式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にクラブハウスキャディマスター室前へお集まりください。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事務局受付はフロント付近にて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頃より開始いたします。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45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競技方法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Ｈストロークプレー、レギュラーティー使用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ダブルペリア方式（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Ｒで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ホールの隠しホール設定）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大会競技委員長：㈱デサン代表取締役会長　藤池誠治様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61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参加費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　</a:t>
                      </a:r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7,700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円（税込み）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（賞品代、パーティー費等）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プレイ代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+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諸費用（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31,000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円程度）、昼食代は個人精算となります。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05317"/>
                  </a:ext>
                </a:extLst>
              </a:tr>
              <a:tr h="2904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賞　品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上位入賞者賞、飛び賞、ＢＧ賞、ドラコン・ニアピン賞など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4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申　込</a:t>
                      </a:r>
                      <a:endParaRPr kumimoji="1" lang="en-US" altLang="ja-JP" sz="1200" dirty="0"/>
                    </a:p>
                    <a:p>
                      <a:pPr algn="ctr"/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問合せ先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・参加申込書に必要事項をご記入のうえ、</a:t>
                      </a:r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日（金）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までに事務局あてに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ＦＡＸでお申込みください。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・参加費は同日までに</a:t>
                      </a:r>
                      <a:r>
                        <a:rPr kumimoji="1" lang="ja-JP" altLang="en-US" sz="1200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埼玉県経営者協会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名義（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登録番号：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T3030005000584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の下記口座へお振込み下さい。請求書が必要な方は以下の者にお問合せ下さい。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本件お問合せ：埼玉県経営者協会／事務局／坂倉　☏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048-647-4100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182214"/>
                  </a:ext>
                </a:extLst>
              </a:tr>
            </a:tbl>
          </a:graphicData>
        </a:graphic>
      </p:graphicFrame>
      <p:graphicFrame>
        <p:nvGraphicFramePr>
          <p:cNvPr id="17" name="表 17">
            <a:extLst>
              <a:ext uri="{FF2B5EF4-FFF2-40B4-BE49-F238E27FC236}">
                <a16:creationId xmlns:a16="http://schemas.microsoft.com/office/drawing/2014/main" id="{8157A904-27DE-496B-853B-02D0D5D87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00243"/>
              </p:ext>
            </p:extLst>
          </p:nvPr>
        </p:nvGraphicFramePr>
        <p:xfrm>
          <a:off x="203200" y="8682990"/>
          <a:ext cx="6959600" cy="1578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1310418040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163130947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83438435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123927863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404145997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1" lang="ja-JP" altLang="en-US" sz="1200" dirty="0"/>
                        <a:t>会員名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200" dirty="0"/>
                        <a:t>住所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98891"/>
                  </a:ext>
                </a:extLst>
              </a:tr>
              <a:tr h="29337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　参加者氏名（ふりがな）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役職名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生年月日</a:t>
                      </a:r>
                      <a:r>
                        <a:rPr kumimoji="1" lang="en-US" altLang="ja-JP" sz="1000" dirty="0"/>
                        <a:t>(</a:t>
                      </a:r>
                      <a:r>
                        <a:rPr kumimoji="1" lang="ja-JP" altLang="en-US" sz="1000" dirty="0"/>
                        <a:t>必須です</a:t>
                      </a:r>
                      <a:r>
                        <a:rPr kumimoji="1" lang="en-US" altLang="ja-JP" sz="1000" dirty="0"/>
                        <a:t>)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Ｅ</a:t>
                      </a:r>
                      <a:r>
                        <a:rPr kumimoji="1" lang="en-US" altLang="ja-JP" sz="1200" dirty="0"/>
                        <a:t>-mail</a:t>
                      </a:r>
                      <a:r>
                        <a:rPr kumimoji="1" lang="ja-JP" altLang="en-US" sz="1200" dirty="0"/>
                        <a:t>（２段書）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56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㍼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㍻　　　</a:t>
                      </a:r>
                      <a:r>
                        <a:rPr kumimoji="1" lang="en-US" altLang="ja-JP" sz="1200" dirty="0"/>
                        <a:t>.</a:t>
                      </a:r>
                      <a:r>
                        <a:rPr kumimoji="1" lang="ja-JP" altLang="en-US" sz="1200" dirty="0"/>
                        <a:t>　　</a:t>
                      </a:r>
                      <a:r>
                        <a:rPr kumimoji="1" lang="en-US" altLang="ja-JP" sz="1200" dirty="0"/>
                        <a:t>.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none" dirty="0"/>
                        <a:t>　　　　　　　　　</a:t>
                      </a:r>
                      <a:endParaRPr kumimoji="1" lang="en-US" altLang="ja-JP" sz="1200" u="none" dirty="0"/>
                    </a:p>
                    <a:p>
                      <a:r>
                        <a:rPr kumimoji="1" lang="ja-JP" altLang="en-US" sz="1100" u="none" dirty="0"/>
                        <a:t>＠</a:t>
                      </a:r>
                      <a:r>
                        <a:rPr kumimoji="1" lang="ja-JP" altLang="en-US" sz="1200" u="none" dirty="0"/>
                        <a:t>　　　　　　　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0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㍼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㍻　　　</a:t>
                      </a:r>
                      <a:r>
                        <a:rPr kumimoji="1" lang="en-US" altLang="ja-JP" sz="1200" dirty="0"/>
                        <a:t>.</a:t>
                      </a:r>
                      <a:r>
                        <a:rPr kumimoji="1" lang="ja-JP" altLang="en-US" sz="1200" dirty="0"/>
                        <a:t>　　</a:t>
                      </a:r>
                      <a:r>
                        <a:rPr kumimoji="1" lang="en-US" altLang="ja-JP" sz="1200" dirty="0"/>
                        <a:t>.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200" dirty="0"/>
                    </a:p>
                    <a:p>
                      <a:r>
                        <a:rPr kumimoji="1" lang="ja-JP" altLang="en-US" sz="1100" dirty="0"/>
                        <a:t>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327239"/>
                  </a:ext>
                </a:extLst>
              </a:tr>
            </a:tbl>
          </a:graphicData>
        </a:graphic>
      </p:graphicFrame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ACC54FF-C2CB-4532-8BF2-A2DF0C18B212}"/>
              </a:ext>
            </a:extLst>
          </p:cNvPr>
          <p:cNvSpPr/>
          <p:nvPr/>
        </p:nvSpPr>
        <p:spPr>
          <a:xfrm>
            <a:off x="379148" y="7899400"/>
            <a:ext cx="6643952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kumimoji="1" lang="ja-JP" altLang="en-US" sz="1200" dirty="0">
                <a:ln cmpd="dbl">
                  <a:solidFill>
                    <a:schemeClr val="tx1"/>
                  </a:solidFill>
                </a:ln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振込み先銀行を☑して下さい。　　</a:t>
            </a:r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埼玉りそな銀行　大宮西支店　普通　</a:t>
            </a:r>
            <a:r>
              <a:rPr kumimoji="1" lang="en-US" altLang="ja-JP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0372212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　　　</a:t>
            </a:r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武蔵野銀行　　　本店　　　　普通　</a:t>
            </a:r>
            <a:r>
              <a:rPr kumimoji="1" lang="en-US" altLang="ja-JP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0044419</a:t>
            </a:r>
          </a:p>
          <a:p>
            <a:endParaRPr kumimoji="1" lang="ja-JP" altLang="en-US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934EBD6-3081-44AC-8E4D-6AADC91EFEB6}"/>
              </a:ext>
            </a:extLst>
          </p:cNvPr>
          <p:cNvSpPr/>
          <p:nvPr/>
        </p:nvSpPr>
        <p:spPr>
          <a:xfrm>
            <a:off x="190500" y="8353425"/>
            <a:ext cx="6972300" cy="342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Ｆａｘ 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048-641-0924</a:t>
            </a:r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会員親睦ゴルフ大会　参加申込書　　   </a:t>
            </a:r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申込日　  月  　日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D6C0AB78-94BC-AA55-B36E-C690E1A33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998" y="1508772"/>
            <a:ext cx="1449388" cy="102155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EDDAD43-13B5-BABE-0190-A0052BB9A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087" y="126044"/>
            <a:ext cx="2169713" cy="35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6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469</Words>
  <Application>Microsoft Office PowerPoint</Application>
  <PresentationFormat>ユーザー設定</PresentationFormat>
  <Paragraphs>62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HGS創英ﾌﾟﾚｾﾞﾝｽEB</vt:lpstr>
      <vt:lpstr>HG丸ｺﾞｼｯｸM-PRO</vt:lpstr>
      <vt:lpstr>HG正楷書体-PRO</vt:lpstr>
      <vt:lpstr>ＭＳ 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user10</dc:creator>
  <cp:lastModifiedBy>user10</cp:lastModifiedBy>
  <cp:revision>21</cp:revision>
  <cp:lastPrinted>2024-07-08T02:14:08Z</cp:lastPrinted>
  <dcterms:created xsi:type="dcterms:W3CDTF">2022-03-01T01:29:44Z</dcterms:created>
  <dcterms:modified xsi:type="dcterms:W3CDTF">2024-07-08T02:17:58Z</dcterms:modified>
</cp:coreProperties>
</file>