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380288" cy="104394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30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08486"/>
            <a:ext cx="6273245" cy="3634458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483102"/>
            <a:ext cx="5535216" cy="2520438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005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657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5801"/>
            <a:ext cx="1591375" cy="88469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5801"/>
            <a:ext cx="4681870" cy="88469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381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80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02603"/>
            <a:ext cx="6365498" cy="4342500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6986185"/>
            <a:ext cx="6365498" cy="2283618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/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75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75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12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79007"/>
            <a:ext cx="3136622" cy="66237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79007"/>
            <a:ext cx="3136622" cy="66237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6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5804"/>
            <a:ext cx="6365498" cy="201780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59104"/>
            <a:ext cx="3122207" cy="1254177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13281"/>
            <a:ext cx="3122207" cy="56087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59104"/>
            <a:ext cx="3137584" cy="1254177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13281"/>
            <a:ext cx="3137584" cy="56087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41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788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575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695960"/>
            <a:ext cx="2380335" cy="2435860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03083"/>
            <a:ext cx="3736271" cy="7418740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31820"/>
            <a:ext cx="2380335" cy="5802084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501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695960"/>
            <a:ext cx="2380335" cy="2435860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03083"/>
            <a:ext cx="3736271" cy="7418740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31820"/>
            <a:ext cx="2380335" cy="5802084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09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5804"/>
            <a:ext cx="6365498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79007"/>
            <a:ext cx="6365498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675780"/>
            <a:ext cx="1660565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8EAC9-9C03-45F6-AB85-1983318D2E66}" type="datetimeFigureOut">
              <a:rPr kumimoji="1" lang="ja-JP" altLang="en-US" smtClean="0"/>
              <a:t>2024/3/14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675780"/>
            <a:ext cx="249084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675780"/>
            <a:ext cx="1660565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891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domainq.net/golf-ball-sports-0001079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0767307-6E70-4145-86F1-B9B8D90B2C35}"/>
              </a:ext>
            </a:extLst>
          </p:cNvPr>
          <p:cNvSpPr/>
          <p:nvPr/>
        </p:nvSpPr>
        <p:spPr>
          <a:xfrm>
            <a:off x="139700" y="508000"/>
            <a:ext cx="7099300" cy="2057400"/>
          </a:xfrm>
          <a:prstGeom prst="rect">
            <a:avLst/>
          </a:prstGeom>
          <a:pattFill prst="trellis">
            <a:fgClr>
              <a:srgbClr val="92D050"/>
            </a:fgClr>
            <a:bgClr>
              <a:schemeClr val="bg1"/>
            </a:bgClr>
          </a:patt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DCD0559-B95E-4000-8DC8-3EDD7CB9550D}"/>
              </a:ext>
            </a:extLst>
          </p:cNvPr>
          <p:cNvSpPr/>
          <p:nvPr/>
        </p:nvSpPr>
        <p:spPr>
          <a:xfrm>
            <a:off x="-203200" y="12700"/>
            <a:ext cx="16383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4687A2B-A045-454F-9717-9B75026FCB96}"/>
              </a:ext>
            </a:extLst>
          </p:cNvPr>
          <p:cNvSpPr/>
          <p:nvPr/>
        </p:nvSpPr>
        <p:spPr>
          <a:xfrm>
            <a:off x="4637088" y="133350"/>
            <a:ext cx="27051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32DD3B5-7BBC-49FF-BDCC-5F220B1BFC8B}"/>
              </a:ext>
            </a:extLst>
          </p:cNvPr>
          <p:cNvGrpSpPr/>
          <p:nvPr/>
        </p:nvGrpSpPr>
        <p:grpSpPr>
          <a:xfrm>
            <a:off x="241300" y="608806"/>
            <a:ext cx="1023144" cy="1023144"/>
            <a:chOff x="241300" y="710406"/>
            <a:chExt cx="1023144" cy="1023144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6F14A873-4BDA-415F-9A7F-20B1AFB365B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3"/>
                </a:ext>
              </a:extLst>
            </a:blip>
            <a:stretch>
              <a:fillRect/>
            </a:stretch>
          </p:blipFill>
          <p:spPr>
            <a:xfrm>
              <a:off x="241300" y="710406"/>
              <a:ext cx="1023144" cy="1023144"/>
            </a:xfrm>
            <a:prstGeom prst="rect">
              <a:avLst/>
            </a:prstGeom>
          </p:spPr>
        </p:pic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E93B323E-B583-4FBC-AC7E-75364D198F0B}"/>
                </a:ext>
              </a:extLst>
            </p:cNvPr>
            <p:cNvSpPr/>
            <p:nvPr/>
          </p:nvSpPr>
          <p:spPr>
            <a:xfrm>
              <a:off x="324644" y="903292"/>
              <a:ext cx="856456" cy="4191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第</a:t>
              </a:r>
              <a:r>
                <a:rPr kumimoji="1" lang="en-US" altLang="ja-JP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5</a:t>
              </a:r>
              <a:r>
                <a:rPr kumimoji="1" lang="ja-JP" altLang="en-US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回</a:t>
              </a:r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2E1BE61-53D8-467A-BFC8-2E6A46FB2432}"/>
              </a:ext>
            </a:extLst>
          </p:cNvPr>
          <p:cNvSpPr/>
          <p:nvPr/>
        </p:nvSpPr>
        <p:spPr>
          <a:xfrm>
            <a:off x="1327944" y="651909"/>
            <a:ext cx="5847556" cy="7747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原会長杯争奪戦</a:t>
            </a:r>
            <a:endParaRPr kumimoji="1" lang="en-US" altLang="ja-JP" sz="2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会員親睦ゴルフ大会のご案内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15121B0-9D1B-4DF8-9361-D1865C0BB9AD}"/>
              </a:ext>
            </a:extLst>
          </p:cNvPr>
          <p:cNvSpPr/>
          <p:nvPr/>
        </p:nvSpPr>
        <p:spPr>
          <a:xfrm>
            <a:off x="4675188" y="536178"/>
            <a:ext cx="2770188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u="sng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青年経営者部会共催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861F257-FB74-4D84-92A6-CF7591E2B646}"/>
              </a:ext>
            </a:extLst>
          </p:cNvPr>
          <p:cNvSpPr/>
          <p:nvPr/>
        </p:nvSpPr>
        <p:spPr>
          <a:xfrm>
            <a:off x="1028700" y="1099187"/>
            <a:ext cx="4330700" cy="9175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2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en-US" altLang="ja-JP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2024</a:t>
            </a:r>
            <a:r>
              <a:rPr kumimoji="1" lang="ja-JP" altLang="en-US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 </a:t>
            </a:r>
            <a:r>
              <a:rPr kumimoji="1" lang="en-US" altLang="ja-JP" sz="40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kumimoji="1" lang="ja-JP" altLang="en-US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40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kumimoji="1" lang="ja-JP" altLang="en-US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kumimoji="1" lang="en-US" altLang="ja-JP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</a:t>
            </a:r>
            <a:r>
              <a:rPr kumimoji="1" lang="en-US" altLang="ja-JP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kumimoji="1" lang="ja-JP" altLang="en-US" sz="2800" b="1" dirty="0">
              <a:ln w="6350">
                <a:solidFill>
                  <a:schemeClr val="tx1"/>
                </a:solidFill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7865B17-32A9-418B-B6A9-94A90994BD2D}"/>
              </a:ext>
            </a:extLst>
          </p:cNvPr>
          <p:cNvSpPr/>
          <p:nvPr/>
        </p:nvSpPr>
        <p:spPr>
          <a:xfrm>
            <a:off x="660400" y="2035175"/>
            <a:ext cx="50673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200" b="1" u="sng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武蔵カントリー倶楽部　笹井コース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A617B2F-92E1-4569-AD9F-2023FCC42193}"/>
              </a:ext>
            </a:extLst>
          </p:cNvPr>
          <p:cNvSpPr/>
          <p:nvPr/>
        </p:nvSpPr>
        <p:spPr>
          <a:xfrm>
            <a:off x="139700" y="2578101"/>
            <a:ext cx="7099300" cy="1505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</a:t>
            </a:r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拝啓　時下ますますご清栄のこととお喜び申し上げます。</a:t>
            </a:r>
            <a:endParaRPr kumimoji="1" lang="en-US" altLang="ja-JP" sz="1300" dirty="0">
              <a:solidFill>
                <a:schemeClr val="tx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  <a:latin typeface="HGS創英ﾌﾟﾚｾﾞﾝｽEB" panose="02020800000000000000" pitchFamily="18" charset="-128"/>
                <a:ea typeface="HGS創英ﾌﾟﾚｾﾞﾝｽEB" panose="02020800000000000000" pitchFamily="18" charset="-128"/>
              </a:rPr>
              <a:t>　</a:t>
            </a:r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さて、第５回原敏成会長杯争奪「会員親睦ゴルフ大会」を下記の通り、</a:t>
            </a:r>
            <a:endParaRPr kumimoji="1" lang="en-US" altLang="ja-JP" sz="1300" dirty="0">
              <a:solidFill>
                <a:schemeClr val="tx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1300" b="1" dirty="0">
                <a:solidFill>
                  <a:srgbClr val="FF0000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武蔵カントリー倶楽部笹井コース</a:t>
            </a:r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で開催いたします。同倶楽部は昭和</a:t>
            </a:r>
            <a:r>
              <a:rPr kumimoji="1" lang="en-US" altLang="ja-JP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34</a:t>
            </a:r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年（</a:t>
            </a:r>
            <a:r>
              <a:rPr kumimoji="1" lang="en-US" altLang="ja-JP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1959</a:t>
            </a:r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）開場、</a:t>
            </a:r>
            <a:endParaRPr kumimoji="1" lang="en-US" altLang="ja-JP" sz="1300" dirty="0">
              <a:solidFill>
                <a:schemeClr val="tx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豊岡コースとともに名匠井上誠一氏による設計で、武蔵野の面影を色濃く残し、全体にフラットな我が国を代表する林間コースとして定評があります。</a:t>
            </a:r>
            <a:endParaRPr kumimoji="1" lang="en-US" altLang="ja-JP" sz="1300" dirty="0">
              <a:solidFill>
                <a:schemeClr val="tx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会員相互の親睦と交流を深める絶好の機会でもありますので、お早めにエントリーしていただき、名門コースでのプレーをご堪能ください。　　　　　　　　　　　　　　　　敬具</a:t>
            </a:r>
          </a:p>
        </p:txBody>
      </p:sp>
      <p:graphicFrame>
        <p:nvGraphicFramePr>
          <p:cNvPr id="16" name="表 16">
            <a:extLst>
              <a:ext uri="{FF2B5EF4-FFF2-40B4-BE49-F238E27FC236}">
                <a16:creationId xmlns:a16="http://schemas.microsoft.com/office/drawing/2014/main" id="{76BEA461-B179-4362-B478-DEF79D9DF4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133529"/>
              </p:ext>
            </p:extLst>
          </p:nvPr>
        </p:nvGraphicFramePr>
        <p:xfrm>
          <a:off x="379148" y="4083381"/>
          <a:ext cx="6643952" cy="3734739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28952">
                  <a:extLst>
                    <a:ext uri="{9D8B030D-6E8A-4147-A177-3AD203B41FA5}">
                      <a16:colId xmlns:a16="http://schemas.microsoft.com/office/drawing/2014/main" val="1811087358"/>
                    </a:ext>
                  </a:extLst>
                </a:gridCol>
                <a:gridCol w="5715000">
                  <a:extLst>
                    <a:ext uri="{9D8B030D-6E8A-4147-A177-3AD203B41FA5}">
                      <a16:colId xmlns:a16="http://schemas.microsoft.com/office/drawing/2014/main" val="3917858349"/>
                    </a:ext>
                  </a:extLst>
                </a:gridCol>
              </a:tblGrid>
              <a:tr h="2854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　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2024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 </a:t>
                      </a:r>
                      <a:r>
                        <a:rPr kumimoji="1" lang="en-US" altLang="ja-JP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6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 </a:t>
                      </a:r>
                      <a:r>
                        <a:rPr kumimoji="1" lang="en-US" altLang="ja-JP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14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日（金）　　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雨天決行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08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コース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武蔵カントリー倶楽部　笹井コース</a:t>
                      </a:r>
                      <a:r>
                        <a:rPr kumimoji="1" lang="ja-JP" altLang="en-US" sz="1200" b="1" u="none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℡：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04-2953-2101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狭山市大字笹井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412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（圏央道・「狭山日高ＩＣ」より約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500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ｍ）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953864"/>
                  </a:ext>
                </a:extLst>
              </a:tr>
              <a:tr h="2701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定　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先着　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32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名様（アウト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組／イン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組　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8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：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28</a:t>
                      </a:r>
                      <a:r>
                        <a:rPr kumimoji="1" lang="ja-JP" altLang="en-US" sz="12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に同時スタート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177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集　合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開会式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8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：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15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にクラブハウスキャディマスター室前へお集まりください。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事務局受付はフロント付近にて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：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頃より開始いたします。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56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競技方法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18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Ｈストロークプレー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/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レギュラーティー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/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ダブルペリア方式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大会競技委員長　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株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デサン　代表取締役会長　藤池誠治 様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961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名　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，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700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円（税込み）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（賞品代、パーティー費等）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プレイ代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+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諸費用（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31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，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000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円程度）、昼食代は個人精算となります。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305317"/>
                  </a:ext>
                </a:extLst>
              </a:tr>
              <a:tr h="2904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賞　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上位入賞者賞、飛び賞、ＢＧ賞、ドラコン・ニアピン賞など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144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申　込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問合せ先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・参加申込書に必要事項をご記入のうえ、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31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日（金）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までに事務局あてに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ＦＡＸでお申込みください。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・参加費は同日までに</a:t>
                      </a:r>
                      <a:r>
                        <a:rPr kumimoji="1" lang="ja-JP" altLang="en-US" sz="1200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埼玉県経営者協会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名義</a:t>
                      </a:r>
                      <a:r>
                        <a:rPr kumimoji="1" lang="ja-JP" altLang="en-US" sz="120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kumimoji="1" lang="ja-JP" altLang="en-US" sz="110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登録番号：</a:t>
                      </a:r>
                      <a:r>
                        <a:rPr kumimoji="1" lang="en-US" altLang="ja-JP" sz="110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T3030005000584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の下記口座へお振込み下さい。請求書が必要な方は以下の者にお問合せ下さい。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本件お問合せ：埼玉県経営者協会／事務局／坂倉　☏</a:t>
                      </a:r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048-647-4100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182214"/>
                  </a:ext>
                </a:extLst>
              </a:tr>
            </a:tbl>
          </a:graphicData>
        </a:graphic>
      </p:graphicFrame>
      <p:graphicFrame>
        <p:nvGraphicFramePr>
          <p:cNvPr id="17" name="表 17">
            <a:extLst>
              <a:ext uri="{FF2B5EF4-FFF2-40B4-BE49-F238E27FC236}">
                <a16:creationId xmlns:a16="http://schemas.microsoft.com/office/drawing/2014/main" id="{8157A904-27DE-496B-853B-02D0D5D87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00243"/>
              </p:ext>
            </p:extLst>
          </p:nvPr>
        </p:nvGraphicFramePr>
        <p:xfrm>
          <a:off x="203200" y="8682990"/>
          <a:ext cx="6959600" cy="15786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8300">
                  <a:extLst>
                    <a:ext uri="{9D8B030D-6E8A-4147-A177-3AD203B41FA5}">
                      <a16:colId xmlns:a16="http://schemas.microsoft.com/office/drawing/2014/main" val="1310418040"/>
                    </a:ext>
                  </a:extLst>
                </a:gridCol>
                <a:gridCol w="2273300">
                  <a:extLst>
                    <a:ext uri="{9D8B030D-6E8A-4147-A177-3AD203B41FA5}">
                      <a16:colId xmlns:a16="http://schemas.microsoft.com/office/drawing/2014/main" val="1631309477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83438435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23927863"/>
                    </a:ext>
                  </a:extLst>
                </a:gridCol>
                <a:gridCol w="1549400">
                  <a:extLst>
                    <a:ext uri="{9D8B030D-6E8A-4147-A177-3AD203B41FA5}">
                      <a16:colId xmlns:a16="http://schemas.microsoft.com/office/drawing/2014/main" val="404145997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200" dirty="0"/>
                        <a:t>会員名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200" dirty="0"/>
                        <a:t>住所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398891"/>
                  </a:ext>
                </a:extLst>
              </a:tr>
              <a:tr h="29337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　参加者氏名（ふりがな）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役職名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生年月日</a:t>
                      </a:r>
                      <a:r>
                        <a:rPr kumimoji="1" lang="en-US" altLang="ja-JP" sz="1000" dirty="0"/>
                        <a:t>(</a:t>
                      </a:r>
                      <a:r>
                        <a:rPr kumimoji="1" lang="ja-JP" altLang="en-US" sz="1000" dirty="0"/>
                        <a:t>必須です</a:t>
                      </a:r>
                      <a:r>
                        <a:rPr kumimoji="1" lang="en-US" altLang="ja-JP" sz="1000" dirty="0"/>
                        <a:t>)</a:t>
                      </a:r>
                      <a:endParaRPr kumimoji="1" lang="ja-JP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Ｅ</a:t>
                      </a:r>
                      <a:r>
                        <a:rPr kumimoji="1" lang="en-US" altLang="ja-JP" sz="1200" dirty="0"/>
                        <a:t>-mail</a:t>
                      </a:r>
                      <a:r>
                        <a:rPr kumimoji="1" lang="ja-JP" altLang="en-US" sz="1200" dirty="0"/>
                        <a:t>（２段書）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561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㍼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㍻　　　</a:t>
                      </a:r>
                      <a:r>
                        <a:rPr kumimoji="1" lang="en-US" altLang="ja-JP" sz="1200" dirty="0"/>
                        <a:t>.</a:t>
                      </a:r>
                      <a:r>
                        <a:rPr kumimoji="1" lang="ja-JP" altLang="en-US" sz="1200" dirty="0"/>
                        <a:t>　　</a:t>
                      </a:r>
                      <a:r>
                        <a:rPr kumimoji="1" lang="en-US" altLang="ja-JP" sz="1200" dirty="0"/>
                        <a:t>.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u="none" dirty="0"/>
                        <a:t>　　　　　　　　　</a:t>
                      </a:r>
                      <a:endParaRPr kumimoji="1" lang="en-US" altLang="ja-JP" sz="1200" u="none" dirty="0"/>
                    </a:p>
                    <a:p>
                      <a:r>
                        <a:rPr kumimoji="1" lang="ja-JP" altLang="en-US" sz="1100" u="none" dirty="0"/>
                        <a:t>＠</a:t>
                      </a:r>
                      <a:r>
                        <a:rPr kumimoji="1" lang="ja-JP" altLang="en-US" sz="1200" u="none" dirty="0"/>
                        <a:t>　　　　　　　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0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㍼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㍻　　　</a:t>
                      </a:r>
                      <a:r>
                        <a:rPr kumimoji="1" lang="en-US" altLang="ja-JP" sz="1200" dirty="0"/>
                        <a:t>.</a:t>
                      </a:r>
                      <a:r>
                        <a:rPr kumimoji="1" lang="ja-JP" altLang="en-US" sz="1200" dirty="0"/>
                        <a:t>　　</a:t>
                      </a:r>
                      <a:r>
                        <a:rPr kumimoji="1" lang="en-US" altLang="ja-JP" sz="1200" dirty="0"/>
                        <a:t>.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200" dirty="0"/>
                    </a:p>
                    <a:p>
                      <a:r>
                        <a:rPr kumimoji="1" lang="ja-JP" altLang="en-US" sz="1100" dirty="0"/>
                        <a:t>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327239"/>
                  </a:ext>
                </a:extLst>
              </a:tr>
            </a:tbl>
          </a:graphicData>
        </a:graphic>
      </p:graphicFrame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ACC54FF-C2CB-4532-8BF2-A2DF0C18B212}"/>
              </a:ext>
            </a:extLst>
          </p:cNvPr>
          <p:cNvSpPr/>
          <p:nvPr/>
        </p:nvSpPr>
        <p:spPr>
          <a:xfrm>
            <a:off x="367374" y="7866380"/>
            <a:ext cx="6643952" cy="4870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振込み先銀行に☑をお願いします　　</a:t>
            </a:r>
            <a:r>
              <a:rPr kumimoji="1" lang="ja-JP" altLang="en-US" sz="1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</a:t>
            </a:r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埼玉りそな銀行　大宮西支店　普通　</a:t>
            </a:r>
            <a:r>
              <a:rPr kumimoji="1" lang="en-US" altLang="ja-JP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0372212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　　　　　　　　</a:t>
            </a:r>
            <a:r>
              <a:rPr kumimoji="1" lang="ja-JP" altLang="en-US" sz="1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</a:t>
            </a:r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武蔵野銀行　　　本店　　　　普通　</a:t>
            </a:r>
            <a:r>
              <a:rPr kumimoji="1" lang="en-US" altLang="ja-JP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0044419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934EBD6-3081-44AC-8E4D-6AADC91EFEB6}"/>
              </a:ext>
            </a:extLst>
          </p:cNvPr>
          <p:cNvSpPr/>
          <p:nvPr/>
        </p:nvSpPr>
        <p:spPr>
          <a:xfrm>
            <a:off x="190500" y="8353425"/>
            <a:ext cx="6972300" cy="3422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Ｆａｘ </a:t>
            </a:r>
            <a:r>
              <a:rPr kumimoji="1"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048-641-0924</a:t>
            </a:r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会員親睦ゴルフ大会　参加申込書　　   </a:t>
            </a:r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申込日　  月  　日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04F5C9FB-B1D2-150D-7566-16568D8CF2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100" y="1505389"/>
            <a:ext cx="1419435" cy="1012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304DAA2B-0112-A334-F065-8FE47E371B0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3066" y="82246"/>
            <a:ext cx="2293144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860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850</TotalTime>
  <Words>461</Words>
  <Application>Microsoft Office PowerPoint</Application>
  <PresentationFormat>ユーザー設定</PresentationFormat>
  <Paragraphs>59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HGS創英ﾌﾟﾚｾﾞﾝｽEB</vt:lpstr>
      <vt:lpstr>HG丸ｺﾞｼｯｸM-PRO</vt:lpstr>
      <vt:lpstr>HG正楷書体-PRO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user10</dc:creator>
  <cp:lastModifiedBy>user10</cp:lastModifiedBy>
  <cp:revision>30</cp:revision>
  <cp:lastPrinted>2024-03-13T23:55:36Z</cp:lastPrinted>
  <dcterms:created xsi:type="dcterms:W3CDTF">2022-03-01T01:29:44Z</dcterms:created>
  <dcterms:modified xsi:type="dcterms:W3CDTF">2024-03-13T23:56:02Z</dcterms:modified>
</cp:coreProperties>
</file>