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380288" cy="104394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303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22" y="1708486"/>
            <a:ext cx="6273245" cy="3634458"/>
          </a:xfrm>
        </p:spPr>
        <p:txBody>
          <a:bodyPr anchor="b"/>
          <a:lstStyle>
            <a:lvl1pPr algn="ctr"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2536" y="5483102"/>
            <a:ext cx="5535216" cy="2520438"/>
          </a:xfrm>
        </p:spPr>
        <p:txBody>
          <a:bodyPr/>
          <a:lstStyle>
            <a:lvl1pPr marL="0" indent="0" algn="ctr">
              <a:buNone/>
              <a:defRPr sz="1937"/>
            </a:lvl1pPr>
            <a:lvl2pPr marL="369006" indent="0" algn="ctr">
              <a:buNone/>
              <a:defRPr sz="1614"/>
            </a:lvl2pPr>
            <a:lvl3pPr marL="738012" indent="0" algn="ctr">
              <a:buNone/>
              <a:defRPr sz="1453"/>
            </a:lvl3pPr>
            <a:lvl4pPr marL="1107018" indent="0" algn="ctr">
              <a:buNone/>
              <a:defRPr sz="1291"/>
            </a:lvl4pPr>
            <a:lvl5pPr marL="1476024" indent="0" algn="ctr">
              <a:buNone/>
              <a:defRPr sz="1291"/>
            </a:lvl5pPr>
            <a:lvl6pPr marL="1845031" indent="0" algn="ctr">
              <a:buNone/>
              <a:defRPr sz="1291"/>
            </a:lvl6pPr>
            <a:lvl7pPr marL="2214037" indent="0" algn="ctr">
              <a:buNone/>
              <a:defRPr sz="1291"/>
            </a:lvl7pPr>
            <a:lvl8pPr marL="2583043" indent="0" algn="ctr">
              <a:buNone/>
              <a:defRPr sz="1291"/>
            </a:lvl8pPr>
            <a:lvl9pPr marL="2952049" indent="0" algn="ctr">
              <a:buNone/>
              <a:defRPr sz="129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EAC9-9C03-45F6-AB85-1983318D2E66}" type="datetimeFigureOut">
              <a:rPr kumimoji="1" lang="ja-JP" altLang="en-US" smtClean="0"/>
              <a:t>2024/1/23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0359-A2C3-4E7A-A342-42FC714FA8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9005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EAC9-9C03-45F6-AB85-1983318D2E66}" type="datetimeFigureOut">
              <a:rPr kumimoji="1" lang="ja-JP" altLang="en-US" smtClean="0"/>
              <a:t>2024/1/23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0359-A2C3-4E7A-A342-42FC714FA8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3657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81519" y="555801"/>
            <a:ext cx="1591375" cy="884690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7395" y="555801"/>
            <a:ext cx="4681870" cy="884690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EAC9-9C03-45F6-AB85-1983318D2E66}" type="datetimeFigureOut">
              <a:rPr kumimoji="1" lang="ja-JP" altLang="en-US" smtClean="0"/>
              <a:t>2024/1/23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0359-A2C3-4E7A-A342-42FC714FA8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2381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EAC9-9C03-45F6-AB85-1983318D2E66}" type="datetimeFigureOut">
              <a:rPr kumimoji="1" lang="ja-JP" altLang="en-US" smtClean="0"/>
              <a:t>2024/1/23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0359-A2C3-4E7A-A342-42FC714FA8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9801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552" y="2602603"/>
            <a:ext cx="6365498" cy="4342500"/>
          </a:xfrm>
        </p:spPr>
        <p:txBody>
          <a:bodyPr anchor="b"/>
          <a:lstStyle>
            <a:lvl1pPr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552" y="6986185"/>
            <a:ext cx="6365498" cy="2283618"/>
          </a:xfrm>
        </p:spPr>
        <p:txBody>
          <a:bodyPr/>
          <a:lstStyle>
            <a:lvl1pPr marL="0" indent="0">
              <a:buNone/>
              <a:defRPr sz="1937">
                <a:solidFill>
                  <a:schemeClr val="tx1"/>
                </a:solidFill>
              </a:defRPr>
            </a:lvl1pPr>
            <a:lvl2pPr marL="369006" indent="0">
              <a:buNone/>
              <a:defRPr sz="1614">
                <a:solidFill>
                  <a:schemeClr val="tx1">
                    <a:tint val="75000"/>
                  </a:schemeClr>
                </a:solidFill>
              </a:defRPr>
            </a:lvl2pPr>
            <a:lvl3pPr marL="738012" indent="0">
              <a:buNone/>
              <a:defRPr sz="1453">
                <a:solidFill>
                  <a:schemeClr val="tx1">
                    <a:tint val="75000"/>
                  </a:schemeClr>
                </a:solidFill>
              </a:defRPr>
            </a:lvl3pPr>
            <a:lvl4pPr marL="1107018" indent="0">
              <a:buNone/>
              <a:defRPr sz="1291">
                <a:solidFill>
                  <a:schemeClr val="tx1">
                    <a:tint val="75000"/>
                  </a:schemeClr>
                </a:solidFill>
              </a:defRPr>
            </a:lvl4pPr>
            <a:lvl5pPr marL="1476024" indent="0">
              <a:buNone/>
              <a:defRPr sz="1291">
                <a:solidFill>
                  <a:schemeClr val="tx1">
                    <a:tint val="75000"/>
                  </a:schemeClr>
                </a:solidFill>
              </a:defRPr>
            </a:lvl5pPr>
            <a:lvl6pPr marL="1845031" indent="0">
              <a:buNone/>
              <a:defRPr sz="1291">
                <a:solidFill>
                  <a:schemeClr val="tx1">
                    <a:tint val="75000"/>
                  </a:schemeClr>
                </a:solidFill>
              </a:defRPr>
            </a:lvl6pPr>
            <a:lvl7pPr marL="2214037" indent="0">
              <a:buNone/>
              <a:defRPr sz="1291">
                <a:solidFill>
                  <a:schemeClr val="tx1">
                    <a:tint val="75000"/>
                  </a:schemeClr>
                </a:solidFill>
              </a:defRPr>
            </a:lvl7pPr>
            <a:lvl8pPr marL="2583043" indent="0">
              <a:buNone/>
              <a:defRPr sz="1291">
                <a:solidFill>
                  <a:schemeClr val="tx1">
                    <a:tint val="75000"/>
                  </a:schemeClr>
                </a:solidFill>
              </a:defRPr>
            </a:lvl8pPr>
            <a:lvl9pPr marL="2952049" indent="0">
              <a:buNone/>
              <a:defRPr sz="12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EAC9-9C03-45F6-AB85-1983318D2E66}" type="datetimeFigureOut">
              <a:rPr kumimoji="1" lang="ja-JP" altLang="en-US" smtClean="0"/>
              <a:t>2024/1/23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0359-A2C3-4E7A-A342-42FC714FA8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0124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395" y="2779007"/>
            <a:ext cx="3136622" cy="66237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6271" y="2779007"/>
            <a:ext cx="3136622" cy="66237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EAC9-9C03-45F6-AB85-1983318D2E66}" type="datetimeFigureOut">
              <a:rPr kumimoji="1" lang="ja-JP" altLang="en-US" smtClean="0"/>
              <a:t>2024/1/23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0359-A2C3-4E7A-A342-42FC714FA8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9266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555804"/>
            <a:ext cx="6365498" cy="201780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357" y="2559104"/>
            <a:ext cx="3122207" cy="1254177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357" y="3813281"/>
            <a:ext cx="3122207" cy="560876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36271" y="2559104"/>
            <a:ext cx="3137584" cy="1254177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36271" y="3813281"/>
            <a:ext cx="3137584" cy="560876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EAC9-9C03-45F6-AB85-1983318D2E66}" type="datetimeFigureOut">
              <a:rPr kumimoji="1" lang="ja-JP" altLang="en-US" smtClean="0"/>
              <a:t>2024/1/23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0359-A2C3-4E7A-A342-42FC714FA8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415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EAC9-9C03-45F6-AB85-1983318D2E66}" type="datetimeFigureOut">
              <a:rPr kumimoji="1" lang="ja-JP" altLang="en-US" smtClean="0"/>
              <a:t>2024/1/23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0359-A2C3-4E7A-A342-42FC714FA8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6788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EAC9-9C03-45F6-AB85-1983318D2E66}" type="datetimeFigureOut">
              <a:rPr kumimoji="1" lang="ja-JP" altLang="en-US" smtClean="0"/>
              <a:t>2024/1/23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0359-A2C3-4E7A-A342-42FC714FA8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0575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695960"/>
            <a:ext cx="2380335" cy="2435860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7584" y="1503083"/>
            <a:ext cx="3736271" cy="7418740"/>
          </a:xfrm>
        </p:spPr>
        <p:txBody>
          <a:bodyPr/>
          <a:lstStyle>
            <a:lvl1pPr>
              <a:defRPr sz="2583"/>
            </a:lvl1pPr>
            <a:lvl2pPr>
              <a:defRPr sz="2260"/>
            </a:lvl2pPr>
            <a:lvl3pPr>
              <a:defRPr sz="1937"/>
            </a:lvl3pPr>
            <a:lvl4pPr>
              <a:defRPr sz="1614"/>
            </a:lvl4pPr>
            <a:lvl5pPr>
              <a:defRPr sz="1614"/>
            </a:lvl5pPr>
            <a:lvl6pPr>
              <a:defRPr sz="1614"/>
            </a:lvl6pPr>
            <a:lvl7pPr>
              <a:defRPr sz="1614"/>
            </a:lvl7pPr>
            <a:lvl8pPr>
              <a:defRPr sz="1614"/>
            </a:lvl8pPr>
            <a:lvl9pPr>
              <a:defRPr sz="161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31820"/>
            <a:ext cx="2380335" cy="5802084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EAC9-9C03-45F6-AB85-1983318D2E66}" type="datetimeFigureOut">
              <a:rPr kumimoji="1" lang="ja-JP" altLang="en-US" smtClean="0"/>
              <a:t>2024/1/23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0359-A2C3-4E7A-A342-42FC714FA8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0501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695960"/>
            <a:ext cx="2380335" cy="2435860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37584" y="1503083"/>
            <a:ext cx="3736271" cy="7418740"/>
          </a:xfrm>
        </p:spPr>
        <p:txBody>
          <a:bodyPr anchor="t"/>
          <a:lstStyle>
            <a:lvl1pPr marL="0" indent="0">
              <a:buNone/>
              <a:defRPr sz="2583"/>
            </a:lvl1pPr>
            <a:lvl2pPr marL="369006" indent="0">
              <a:buNone/>
              <a:defRPr sz="2260"/>
            </a:lvl2pPr>
            <a:lvl3pPr marL="738012" indent="0">
              <a:buNone/>
              <a:defRPr sz="1937"/>
            </a:lvl3pPr>
            <a:lvl4pPr marL="1107018" indent="0">
              <a:buNone/>
              <a:defRPr sz="1614"/>
            </a:lvl4pPr>
            <a:lvl5pPr marL="1476024" indent="0">
              <a:buNone/>
              <a:defRPr sz="1614"/>
            </a:lvl5pPr>
            <a:lvl6pPr marL="1845031" indent="0">
              <a:buNone/>
              <a:defRPr sz="1614"/>
            </a:lvl6pPr>
            <a:lvl7pPr marL="2214037" indent="0">
              <a:buNone/>
              <a:defRPr sz="1614"/>
            </a:lvl7pPr>
            <a:lvl8pPr marL="2583043" indent="0">
              <a:buNone/>
              <a:defRPr sz="1614"/>
            </a:lvl8pPr>
            <a:lvl9pPr marL="2952049" indent="0">
              <a:buNone/>
              <a:defRPr sz="161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31820"/>
            <a:ext cx="2380335" cy="5802084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EAC9-9C03-45F6-AB85-1983318D2E66}" type="datetimeFigureOut">
              <a:rPr kumimoji="1" lang="ja-JP" altLang="en-US" smtClean="0"/>
              <a:t>2024/1/23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0359-A2C3-4E7A-A342-42FC714FA8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0093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7395" y="555804"/>
            <a:ext cx="6365498" cy="2017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395" y="2779007"/>
            <a:ext cx="6365498" cy="66237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7395" y="9675780"/>
            <a:ext cx="1660565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38EAC9-9C03-45F6-AB85-1983318D2E66}" type="datetimeFigureOut">
              <a:rPr kumimoji="1" lang="ja-JP" altLang="en-US" smtClean="0"/>
              <a:t>2024/1/23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44721" y="9675780"/>
            <a:ext cx="2490847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12328" y="9675780"/>
            <a:ext cx="1660565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10359-A2C3-4E7A-A342-42FC714FA8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7891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38012" rtl="0" eaLnBrk="1" latinLnBrk="0" hangingPunct="1">
        <a:lnSpc>
          <a:spcPct val="90000"/>
        </a:lnSpc>
        <a:spcBef>
          <a:spcPct val="0"/>
        </a:spcBef>
        <a:buNone/>
        <a:defRPr kumimoji="1" sz="3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4503" indent="-184503" algn="l" defTabSz="738012" rtl="0" eaLnBrk="1" latinLnBrk="0" hangingPunct="1">
        <a:lnSpc>
          <a:spcPct val="90000"/>
        </a:lnSpc>
        <a:spcBef>
          <a:spcPts val="807"/>
        </a:spcBef>
        <a:buFont typeface="Arial" panose="020B0604020202020204" pitchFamily="34" charset="0"/>
        <a:buChar char="•"/>
        <a:defRPr kumimoji="1" sz="2260" kern="1200">
          <a:solidFill>
            <a:schemeClr val="tx1"/>
          </a:solidFill>
          <a:latin typeface="+mn-lt"/>
          <a:ea typeface="+mn-ea"/>
          <a:cs typeface="+mn-cs"/>
        </a:defRPr>
      </a:lvl1pPr>
      <a:lvl2pPr marL="553509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2pPr>
      <a:lvl3pPr marL="922515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614" kern="1200">
          <a:solidFill>
            <a:schemeClr val="tx1"/>
          </a:solidFill>
          <a:latin typeface="+mn-lt"/>
          <a:ea typeface="+mn-ea"/>
          <a:cs typeface="+mn-cs"/>
        </a:defRPr>
      </a:lvl3pPr>
      <a:lvl4pPr marL="1291521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660528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2029534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398540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767546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3136552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1pPr>
      <a:lvl2pPr marL="369006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2pPr>
      <a:lvl3pPr marL="738012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3pPr>
      <a:lvl4pPr marL="1107018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476024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1845031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214037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583043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2952049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ublicdomainq.net/golf-ball-sports-0001079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0767307-6E70-4145-86F1-B9B8D90B2C35}"/>
              </a:ext>
            </a:extLst>
          </p:cNvPr>
          <p:cNvSpPr/>
          <p:nvPr/>
        </p:nvSpPr>
        <p:spPr>
          <a:xfrm>
            <a:off x="139700" y="508000"/>
            <a:ext cx="7099300" cy="2057400"/>
          </a:xfrm>
          <a:prstGeom prst="rect">
            <a:avLst/>
          </a:prstGeom>
          <a:pattFill prst="trellis">
            <a:fgClr>
              <a:srgbClr val="92D050"/>
            </a:fgClr>
            <a:bgClr>
              <a:schemeClr val="bg1"/>
            </a:bgClr>
          </a:patt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DCD0559-B95E-4000-8DC8-3EDD7CB9550D}"/>
              </a:ext>
            </a:extLst>
          </p:cNvPr>
          <p:cNvSpPr/>
          <p:nvPr/>
        </p:nvSpPr>
        <p:spPr>
          <a:xfrm>
            <a:off x="-203200" y="12700"/>
            <a:ext cx="1638300" cy="4191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会員各位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4687A2B-A045-454F-9717-9B75026FCB96}"/>
              </a:ext>
            </a:extLst>
          </p:cNvPr>
          <p:cNvSpPr/>
          <p:nvPr/>
        </p:nvSpPr>
        <p:spPr>
          <a:xfrm>
            <a:off x="4637088" y="133350"/>
            <a:ext cx="2705100" cy="4191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232DD3B5-7BBC-49FF-BDCC-5F220B1BFC8B}"/>
              </a:ext>
            </a:extLst>
          </p:cNvPr>
          <p:cNvGrpSpPr/>
          <p:nvPr/>
        </p:nvGrpSpPr>
        <p:grpSpPr>
          <a:xfrm>
            <a:off x="241300" y="608806"/>
            <a:ext cx="1023144" cy="1023144"/>
            <a:chOff x="241300" y="710406"/>
            <a:chExt cx="1023144" cy="1023144"/>
          </a:xfrm>
        </p:grpSpPr>
        <p:pic>
          <p:nvPicPr>
            <p:cNvPr id="8" name="図 7">
              <a:extLst>
                <a:ext uri="{FF2B5EF4-FFF2-40B4-BE49-F238E27FC236}">
                  <a16:creationId xmlns:a16="http://schemas.microsoft.com/office/drawing/2014/main" id="{6F14A873-4BDA-415F-9A7F-20B1AFB365B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837473B0-CC2E-450A-ABE3-18F120FF3D39}">
                  <a1611:picAttrSrcUrl xmlns:a1611="http://schemas.microsoft.com/office/drawing/2016/11/main" r:id="rId3"/>
                </a:ext>
              </a:extLst>
            </a:blip>
            <a:stretch>
              <a:fillRect/>
            </a:stretch>
          </p:blipFill>
          <p:spPr>
            <a:xfrm>
              <a:off x="241300" y="710406"/>
              <a:ext cx="1023144" cy="1023144"/>
            </a:xfrm>
            <a:prstGeom prst="rect">
              <a:avLst/>
            </a:prstGeom>
          </p:spPr>
        </p:pic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E93B323E-B583-4FBC-AC7E-75364D198F0B}"/>
                </a:ext>
              </a:extLst>
            </p:cNvPr>
            <p:cNvSpPr/>
            <p:nvPr/>
          </p:nvSpPr>
          <p:spPr>
            <a:xfrm>
              <a:off x="324644" y="903292"/>
              <a:ext cx="856456" cy="4191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第</a:t>
              </a:r>
              <a:r>
                <a:rPr kumimoji="1" lang="en-US" altLang="ja-JP" sz="16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5</a:t>
              </a:r>
              <a:r>
                <a:rPr kumimoji="1" lang="ja-JP" altLang="en-US" sz="16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回</a:t>
              </a:r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2E1BE61-53D8-467A-BFC8-2E6A46FB2432}"/>
              </a:ext>
            </a:extLst>
          </p:cNvPr>
          <p:cNvSpPr/>
          <p:nvPr/>
        </p:nvSpPr>
        <p:spPr>
          <a:xfrm>
            <a:off x="1327944" y="651909"/>
            <a:ext cx="5847556" cy="7747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原会長杯争奪戦</a:t>
            </a:r>
            <a:endParaRPr kumimoji="1" lang="en-US" altLang="ja-JP" sz="20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28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会員親睦ゴルフ大会のご案内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715121B0-9D1B-4DF8-9361-D1865C0BB9AD}"/>
              </a:ext>
            </a:extLst>
          </p:cNvPr>
          <p:cNvSpPr/>
          <p:nvPr/>
        </p:nvSpPr>
        <p:spPr>
          <a:xfrm>
            <a:off x="4675188" y="536178"/>
            <a:ext cx="2770188" cy="4191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u="sng" dirty="0">
                <a:ln w="635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青年経営者部会共催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4861F257-FB74-4D84-92A6-CF7591E2B646}"/>
              </a:ext>
            </a:extLst>
          </p:cNvPr>
          <p:cNvSpPr/>
          <p:nvPr/>
        </p:nvSpPr>
        <p:spPr>
          <a:xfrm>
            <a:off x="1028700" y="1099187"/>
            <a:ext cx="4330700" cy="9175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20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en-US" altLang="ja-JP" sz="2800" b="1" dirty="0">
                <a:ln w="635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2024</a:t>
            </a:r>
            <a:r>
              <a:rPr kumimoji="1" lang="ja-JP" altLang="en-US" sz="2800" b="1" dirty="0">
                <a:ln w="635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 </a:t>
            </a:r>
            <a:r>
              <a:rPr kumimoji="1" lang="en-US" altLang="ja-JP" sz="4000" b="1" dirty="0">
                <a:ln w="635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</a:t>
            </a:r>
            <a:r>
              <a:rPr kumimoji="1" lang="ja-JP" altLang="en-US" sz="2800" b="1" dirty="0">
                <a:ln w="635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kumimoji="1" lang="en-US" altLang="ja-JP" sz="4000" b="1" dirty="0">
                <a:ln w="635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</a:t>
            </a:r>
            <a:r>
              <a:rPr kumimoji="1" lang="ja-JP" altLang="en-US" sz="2800" b="1" dirty="0">
                <a:ln w="635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</a:t>
            </a:r>
            <a:r>
              <a:rPr kumimoji="1" lang="en-US" altLang="ja-JP" sz="2800" b="1" dirty="0">
                <a:ln w="635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kumimoji="1" lang="ja-JP" altLang="en-US" sz="2800" b="1" dirty="0">
                <a:ln w="635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金</a:t>
            </a:r>
            <a:r>
              <a:rPr kumimoji="1" lang="en-US" altLang="ja-JP" sz="2800" b="1" dirty="0">
                <a:ln w="635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endParaRPr kumimoji="1" lang="ja-JP" altLang="en-US" sz="2800" b="1" dirty="0">
              <a:ln w="6350">
                <a:solidFill>
                  <a:schemeClr val="tx1"/>
                </a:solidFill>
              </a:ln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57865B17-32A9-418B-B6A9-94A90994BD2D}"/>
              </a:ext>
            </a:extLst>
          </p:cNvPr>
          <p:cNvSpPr/>
          <p:nvPr/>
        </p:nvSpPr>
        <p:spPr>
          <a:xfrm>
            <a:off x="660400" y="2035175"/>
            <a:ext cx="5067300" cy="4191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200" b="1" u="sng" dirty="0">
                <a:ln w="6350"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武蔵カントリー倶楽部　笹井コース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3A617B2F-92E1-4569-AD9F-2023FCC42193}"/>
              </a:ext>
            </a:extLst>
          </p:cNvPr>
          <p:cNvSpPr/>
          <p:nvPr/>
        </p:nvSpPr>
        <p:spPr>
          <a:xfrm>
            <a:off x="139700" y="2578101"/>
            <a:ext cx="7099300" cy="15052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　</a:t>
            </a:r>
            <a:r>
              <a:rPr kumimoji="1" lang="ja-JP" altLang="en-US" sz="1300" dirty="0">
                <a:solidFill>
                  <a:schemeClr val="tx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拝啓　時下ますますご清栄のこととお喜び申し上げます。</a:t>
            </a:r>
            <a:endParaRPr kumimoji="1" lang="en-US" altLang="ja-JP" sz="1300" dirty="0">
              <a:solidFill>
                <a:schemeClr val="tx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r>
              <a:rPr kumimoji="1" lang="ja-JP" altLang="en-US" sz="1300" dirty="0">
                <a:solidFill>
                  <a:schemeClr val="tx1"/>
                </a:solidFill>
                <a:latin typeface="HGS創英ﾌﾟﾚｾﾞﾝｽEB" panose="02020800000000000000" pitchFamily="18" charset="-128"/>
                <a:ea typeface="HGS創英ﾌﾟﾚｾﾞﾝｽEB" panose="02020800000000000000" pitchFamily="18" charset="-128"/>
              </a:rPr>
              <a:t>　</a:t>
            </a:r>
            <a:r>
              <a:rPr kumimoji="1" lang="ja-JP" altLang="en-US" sz="1300" dirty="0">
                <a:solidFill>
                  <a:schemeClr val="tx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さて、第５回原敏成会長杯争奪「会員親睦ゴルフ大会」を下記の通り、</a:t>
            </a:r>
            <a:endParaRPr kumimoji="1" lang="en-US" altLang="ja-JP" sz="1300" dirty="0">
              <a:solidFill>
                <a:schemeClr val="tx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r>
              <a:rPr kumimoji="1" lang="ja-JP" altLang="en-US" sz="1300" b="1" dirty="0">
                <a:solidFill>
                  <a:srgbClr val="FF0000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武蔵カントリー倶楽部笹井コース</a:t>
            </a:r>
            <a:r>
              <a:rPr kumimoji="1" lang="ja-JP" altLang="en-US" sz="1300" dirty="0">
                <a:solidFill>
                  <a:schemeClr val="tx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で開催いたします。同倶楽部は昭和</a:t>
            </a:r>
            <a:r>
              <a:rPr kumimoji="1" lang="en-US" altLang="ja-JP" sz="1300" dirty="0">
                <a:solidFill>
                  <a:schemeClr val="tx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34</a:t>
            </a:r>
            <a:r>
              <a:rPr kumimoji="1" lang="ja-JP" altLang="en-US" sz="1300" dirty="0">
                <a:solidFill>
                  <a:schemeClr val="tx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年（</a:t>
            </a:r>
            <a:r>
              <a:rPr kumimoji="1" lang="en-US" altLang="ja-JP" sz="1300" dirty="0">
                <a:solidFill>
                  <a:schemeClr val="tx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1959</a:t>
            </a:r>
            <a:r>
              <a:rPr kumimoji="1" lang="ja-JP" altLang="en-US" sz="1300" dirty="0">
                <a:solidFill>
                  <a:schemeClr val="tx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）開場、</a:t>
            </a:r>
            <a:endParaRPr kumimoji="1" lang="en-US" altLang="ja-JP" sz="1300" dirty="0">
              <a:solidFill>
                <a:schemeClr val="tx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r>
              <a:rPr kumimoji="1" lang="ja-JP" altLang="en-US" sz="1300" dirty="0">
                <a:solidFill>
                  <a:schemeClr val="tx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豊岡コースとともに名匠井上誠一氏による設計で、武蔵野の面影を色濃く残し、全体にフラットな我が国を代表する林間コースとして定評があります。</a:t>
            </a:r>
            <a:endParaRPr kumimoji="1" lang="en-US" altLang="ja-JP" sz="1300" dirty="0">
              <a:solidFill>
                <a:schemeClr val="tx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r>
              <a:rPr kumimoji="1" lang="ja-JP" altLang="en-US" sz="1300" dirty="0">
                <a:solidFill>
                  <a:schemeClr val="tx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　会員相互の親睦と交流を深める絶好の機会でもありますので、お早めにエントリーしていただき、名門コースでのプレーをご堪能ください。　　　　　　　　　　　　　　　　敬具</a:t>
            </a:r>
          </a:p>
        </p:txBody>
      </p:sp>
      <p:graphicFrame>
        <p:nvGraphicFramePr>
          <p:cNvPr id="16" name="表 16">
            <a:extLst>
              <a:ext uri="{FF2B5EF4-FFF2-40B4-BE49-F238E27FC236}">
                <a16:creationId xmlns:a16="http://schemas.microsoft.com/office/drawing/2014/main" id="{76BEA461-B179-4362-B478-DEF79D9DF4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3133529"/>
              </p:ext>
            </p:extLst>
          </p:nvPr>
        </p:nvGraphicFramePr>
        <p:xfrm>
          <a:off x="379148" y="4083381"/>
          <a:ext cx="6643952" cy="3734739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928952">
                  <a:extLst>
                    <a:ext uri="{9D8B030D-6E8A-4147-A177-3AD203B41FA5}">
                      <a16:colId xmlns:a16="http://schemas.microsoft.com/office/drawing/2014/main" val="1811087358"/>
                    </a:ext>
                  </a:extLst>
                </a:gridCol>
                <a:gridCol w="5715000">
                  <a:extLst>
                    <a:ext uri="{9D8B030D-6E8A-4147-A177-3AD203B41FA5}">
                      <a16:colId xmlns:a16="http://schemas.microsoft.com/office/drawing/2014/main" val="3917858349"/>
                    </a:ext>
                  </a:extLst>
                </a:gridCol>
              </a:tblGrid>
              <a:tr h="28541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日　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2024</a:t>
                      </a:r>
                      <a:r>
                        <a:rPr kumimoji="1" lang="ja-JP" altLang="en-US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年 </a:t>
                      </a:r>
                      <a:r>
                        <a:rPr kumimoji="1" lang="en-US" altLang="ja-JP" sz="16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6</a:t>
                      </a:r>
                      <a:r>
                        <a:rPr kumimoji="1" lang="ja-JP" altLang="en-US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月 </a:t>
                      </a:r>
                      <a:r>
                        <a:rPr kumimoji="1" lang="en-US" altLang="ja-JP" sz="16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14</a:t>
                      </a:r>
                      <a:r>
                        <a:rPr kumimoji="1" lang="ja-JP" altLang="en-US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日（金）　　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雨天決行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6089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コース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u="sng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武蔵カントリー倶楽部　笹井コース</a:t>
                      </a:r>
                      <a:r>
                        <a:rPr kumimoji="1" lang="ja-JP" altLang="en-US" sz="1200" b="1" u="none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℡：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04-2953-2101</a:t>
                      </a:r>
                    </a:p>
                    <a:p>
                      <a:pPr algn="ctr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狭山市大字笹井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412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（圏央道・「狭山日高ＩＣ」より約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500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ｍ）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6953864"/>
                  </a:ext>
                </a:extLst>
              </a:tr>
              <a:tr h="27017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定　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先着　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32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名様（アウト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4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組／イン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4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組　</a:t>
                      </a:r>
                      <a:r>
                        <a:rPr kumimoji="1" lang="en-US" altLang="ja-JP" sz="1200" b="1" u="sng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8</a:t>
                      </a:r>
                      <a:r>
                        <a:rPr kumimoji="1" lang="ja-JP" altLang="en-US" sz="1200" b="1" u="sng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：</a:t>
                      </a:r>
                      <a:r>
                        <a:rPr kumimoji="1" lang="en-US" altLang="ja-JP" sz="1200" b="1" u="sng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28</a:t>
                      </a:r>
                      <a:r>
                        <a:rPr kumimoji="1" lang="ja-JP" altLang="en-US" sz="1200" b="1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に同時スタート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81772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集　合</a:t>
                      </a:r>
                      <a:endParaRPr kumimoji="1" lang="en-US" altLang="ja-JP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開会式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u="sng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8</a:t>
                      </a:r>
                      <a:r>
                        <a:rPr kumimoji="1" lang="ja-JP" altLang="en-US" sz="1200" b="1" u="sng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：</a:t>
                      </a:r>
                      <a:r>
                        <a:rPr kumimoji="1" lang="en-US" altLang="ja-JP" sz="1200" b="1" u="sng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15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にクラブハウスキャディマスター室前へお集まりください。</a:t>
                      </a:r>
                      <a:endParaRPr kumimoji="1" lang="en-US" altLang="ja-JP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/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※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事務局受付はフロント付近にて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7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：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20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頃より開始いたします。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34563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競技方法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18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Ｈストロークプレー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/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レギュラーティー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/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ダブルペリア方式</a:t>
                      </a:r>
                      <a:endParaRPr kumimoji="1" lang="en-US" altLang="ja-JP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大会競技委員長　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(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株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)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デサン　代表取締役会長　藤池誠治 様　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39615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参加費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u="sng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</a:t>
                      </a:r>
                      <a:r>
                        <a:rPr kumimoji="1" lang="ja-JP" altLang="en-US" sz="1200" b="1" u="sng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名　</a:t>
                      </a:r>
                      <a:r>
                        <a:rPr kumimoji="1" lang="en-US" altLang="ja-JP" sz="1200" b="1" u="sng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7</a:t>
                      </a:r>
                      <a:r>
                        <a:rPr kumimoji="1" lang="ja-JP" altLang="en-US" sz="1200" b="1" u="sng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，</a:t>
                      </a:r>
                      <a:r>
                        <a:rPr kumimoji="1" lang="en-US" altLang="ja-JP" sz="1200" b="1" u="sng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700</a:t>
                      </a:r>
                      <a:r>
                        <a:rPr kumimoji="1" lang="ja-JP" altLang="en-US" sz="1200" b="1" u="sng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円（税込み）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（賞品代、パーティー費等）</a:t>
                      </a:r>
                      <a:endParaRPr kumimoji="1" lang="en-US" altLang="ja-JP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プレイ代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+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諸費用（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31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，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000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円程度）、昼食代は個人精算となります。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3305317"/>
                  </a:ext>
                </a:extLst>
              </a:tr>
              <a:tr h="29049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賞　品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上位入賞者賞、飛び賞、ＢＧ賞、ドラコン・ニアピン賞など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61444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申　込</a:t>
                      </a:r>
                      <a:endParaRPr kumimoji="1" lang="en-US" altLang="ja-JP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/>
                      <a:endParaRPr kumimoji="1" lang="en-US" altLang="ja-JP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問合せ先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・参加申込書に必要事項をご記入のうえ、</a:t>
                      </a:r>
                      <a:r>
                        <a:rPr kumimoji="1" lang="en-US" altLang="ja-JP" sz="1200" b="1" u="sng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5</a:t>
                      </a:r>
                      <a:r>
                        <a:rPr kumimoji="1" lang="ja-JP" altLang="en-US" sz="1200" b="1" u="sng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月</a:t>
                      </a:r>
                      <a:r>
                        <a:rPr kumimoji="1" lang="en-US" altLang="ja-JP" sz="1200" b="1" u="sng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31</a:t>
                      </a:r>
                      <a:r>
                        <a:rPr kumimoji="1" lang="ja-JP" altLang="en-US" sz="1200" b="1" u="sng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日（金）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までに事務局あてに</a:t>
                      </a:r>
                      <a:endParaRPr kumimoji="1" lang="en-US" altLang="ja-JP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ＦＡＸでお申込みください。</a:t>
                      </a:r>
                      <a:endParaRPr kumimoji="1" lang="en-US" altLang="ja-JP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・参加費は同日までに</a:t>
                      </a:r>
                      <a:r>
                        <a:rPr kumimoji="1" lang="ja-JP" altLang="en-US" sz="1200" u="sng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埼玉県経営者協会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名義</a:t>
                      </a:r>
                      <a:r>
                        <a:rPr kumimoji="1" lang="ja-JP" altLang="en-US" sz="120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</a:t>
                      </a:r>
                      <a:r>
                        <a:rPr kumimoji="1" lang="ja-JP" altLang="en-US" sz="110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登録番号：</a:t>
                      </a:r>
                      <a:r>
                        <a:rPr kumimoji="1" lang="en-US" altLang="ja-JP" sz="110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T3030005000584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）</a:t>
                      </a:r>
                      <a:endParaRPr kumimoji="1" lang="en-US" altLang="ja-JP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の下記口座へお振込み下さい。請求書が必要な方は以下の者にお問合せ下さい。</a:t>
                      </a:r>
                      <a:endParaRPr kumimoji="1" lang="en-US" altLang="ja-JP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rgbClr val="FF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本件お問合せ：埼玉県経営者協会／事務局／坂倉　☏</a:t>
                      </a:r>
                      <a:r>
                        <a:rPr kumimoji="1" lang="en-US" altLang="ja-JP" sz="1200" dirty="0">
                          <a:solidFill>
                            <a:srgbClr val="FF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048-647-4100</a:t>
                      </a:r>
                      <a:endParaRPr kumimoji="1" lang="ja-JP" altLang="en-US" sz="1200" dirty="0">
                        <a:solidFill>
                          <a:srgbClr val="FF0000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182214"/>
                  </a:ext>
                </a:extLst>
              </a:tr>
            </a:tbl>
          </a:graphicData>
        </a:graphic>
      </p:graphicFrame>
      <p:graphicFrame>
        <p:nvGraphicFramePr>
          <p:cNvPr id="17" name="表 17">
            <a:extLst>
              <a:ext uri="{FF2B5EF4-FFF2-40B4-BE49-F238E27FC236}">
                <a16:creationId xmlns:a16="http://schemas.microsoft.com/office/drawing/2014/main" id="{8157A904-27DE-496B-853B-02D0D5D87A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000243"/>
              </p:ext>
            </p:extLst>
          </p:nvPr>
        </p:nvGraphicFramePr>
        <p:xfrm>
          <a:off x="203200" y="8682990"/>
          <a:ext cx="6959600" cy="15786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8300">
                  <a:extLst>
                    <a:ext uri="{9D8B030D-6E8A-4147-A177-3AD203B41FA5}">
                      <a16:colId xmlns:a16="http://schemas.microsoft.com/office/drawing/2014/main" val="1310418040"/>
                    </a:ext>
                  </a:extLst>
                </a:gridCol>
                <a:gridCol w="2273300">
                  <a:extLst>
                    <a:ext uri="{9D8B030D-6E8A-4147-A177-3AD203B41FA5}">
                      <a16:colId xmlns:a16="http://schemas.microsoft.com/office/drawing/2014/main" val="1631309477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183438435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123927863"/>
                    </a:ext>
                  </a:extLst>
                </a:gridCol>
                <a:gridCol w="1549400">
                  <a:extLst>
                    <a:ext uri="{9D8B030D-6E8A-4147-A177-3AD203B41FA5}">
                      <a16:colId xmlns:a16="http://schemas.microsoft.com/office/drawing/2014/main" val="4041459976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kumimoji="1" lang="ja-JP" altLang="en-US" sz="1200" dirty="0"/>
                        <a:t>会員名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200" dirty="0"/>
                        <a:t>住所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℡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5398891"/>
                  </a:ext>
                </a:extLst>
              </a:tr>
              <a:tr h="29337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　参加者氏名（ふりがな）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役職名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生年月日</a:t>
                      </a:r>
                      <a:r>
                        <a:rPr kumimoji="1" lang="en-US" altLang="ja-JP" sz="1000" dirty="0"/>
                        <a:t>(</a:t>
                      </a:r>
                      <a:r>
                        <a:rPr kumimoji="1" lang="ja-JP" altLang="en-US" sz="1000" dirty="0"/>
                        <a:t>必須です</a:t>
                      </a:r>
                      <a:r>
                        <a:rPr kumimoji="1" lang="en-US" altLang="ja-JP" sz="1000" dirty="0"/>
                        <a:t>)</a:t>
                      </a:r>
                      <a:endParaRPr kumimoji="1" lang="ja-JP" alt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Ｅ</a:t>
                      </a:r>
                      <a:r>
                        <a:rPr kumimoji="1" lang="en-US" altLang="ja-JP" sz="1200" dirty="0"/>
                        <a:t>-mail</a:t>
                      </a:r>
                      <a:r>
                        <a:rPr kumimoji="1" lang="ja-JP" altLang="en-US" sz="1200" dirty="0"/>
                        <a:t>（２段書）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85613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㍼</a:t>
                      </a:r>
                      <a:endParaRPr kumimoji="1" lang="en-US" altLang="ja-JP" sz="1200" dirty="0"/>
                    </a:p>
                    <a:p>
                      <a:r>
                        <a:rPr kumimoji="1" lang="ja-JP" altLang="en-US" sz="1200" dirty="0"/>
                        <a:t>㍻　　　</a:t>
                      </a:r>
                      <a:r>
                        <a:rPr kumimoji="1" lang="en-US" altLang="ja-JP" sz="1200" dirty="0"/>
                        <a:t>.</a:t>
                      </a:r>
                      <a:r>
                        <a:rPr kumimoji="1" lang="ja-JP" altLang="en-US" sz="1200" dirty="0"/>
                        <a:t>　　</a:t>
                      </a:r>
                      <a:r>
                        <a:rPr kumimoji="1" lang="en-US" altLang="ja-JP" sz="1200" dirty="0"/>
                        <a:t>.</a:t>
                      </a:r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u="none" dirty="0"/>
                        <a:t>　　　　　　　　　</a:t>
                      </a:r>
                      <a:endParaRPr kumimoji="1" lang="en-US" altLang="ja-JP" sz="1200" u="none" dirty="0"/>
                    </a:p>
                    <a:p>
                      <a:r>
                        <a:rPr kumimoji="1" lang="ja-JP" altLang="en-US" sz="1100" u="none" dirty="0"/>
                        <a:t>＠</a:t>
                      </a:r>
                      <a:r>
                        <a:rPr kumimoji="1" lang="ja-JP" altLang="en-US" sz="1200" u="none" dirty="0"/>
                        <a:t>　　　　　　　　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70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㍼</a:t>
                      </a:r>
                      <a:endParaRPr kumimoji="1" lang="en-US" altLang="ja-JP" sz="1200" dirty="0"/>
                    </a:p>
                    <a:p>
                      <a:r>
                        <a:rPr kumimoji="1" lang="ja-JP" altLang="en-US" sz="1200" dirty="0"/>
                        <a:t>㍻　　　</a:t>
                      </a:r>
                      <a:r>
                        <a:rPr kumimoji="1" lang="en-US" altLang="ja-JP" sz="1200" dirty="0"/>
                        <a:t>.</a:t>
                      </a:r>
                      <a:r>
                        <a:rPr kumimoji="1" lang="ja-JP" altLang="en-US" sz="1200" dirty="0"/>
                        <a:t>　　</a:t>
                      </a:r>
                      <a:r>
                        <a:rPr kumimoji="1" lang="en-US" altLang="ja-JP" sz="1200" dirty="0"/>
                        <a:t>.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200" dirty="0"/>
                    </a:p>
                    <a:p>
                      <a:r>
                        <a:rPr kumimoji="1" lang="ja-JP" altLang="en-US" sz="1100" dirty="0"/>
                        <a:t>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7327239"/>
                  </a:ext>
                </a:extLst>
              </a:tr>
            </a:tbl>
          </a:graphicData>
        </a:graphic>
      </p:graphicFrame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CACC54FF-C2CB-4532-8BF2-A2DF0C18B212}"/>
              </a:ext>
            </a:extLst>
          </p:cNvPr>
          <p:cNvSpPr/>
          <p:nvPr/>
        </p:nvSpPr>
        <p:spPr>
          <a:xfrm>
            <a:off x="367374" y="7866380"/>
            <a:ext cx="6643952" cy="4870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振込み先銀行に☑をお願いします　　</a:t>
            </a:r>
            <a:r>
              <a:rPr kumimoji="1" lang="ja-JP" altLang="en-US" sz="14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□</a:t>
            </a:r>
            <a:r>
              <a:rPr kumimoji="1"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埼玉りそな銀行　大宮西支店　普通　</a:t>
            </a:r>
            <a:r>
              <a:rPr kumimoji="1" lang="en-US" altLang="ja-JP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0372212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　　　　　　　　　　　　　</a:t>
            </a:r>
            <a:r>
              <a:rPr kumimoji="1" lang="ja-JP" altLang="en-US" sz="14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□</a:t>
            </a:r>
            <a:r>
              <a:rPr kumimoji="1"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武蔵野銀行　　　本店　　　　普通　</a:t>
            </a:r>
            <a:r>
              <a:rPr kumimoji="1" lang="en-US" altLang="ja-JP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0044419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3934EBD6-3081-44AC-8E4D-6AADC91EFEB6}"/>
              </a:ext>
            </a:extLst>
          </p:cNvPr>
          <p:cNvSpPr/>
          <p:nvPr/>
        </p:nvSpPr>
        <p:spPr>
          <a:xfrm>
            <a:off x="190500" y="8353425"/>
            <a:ext cx="6972300" cy="3422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Ｆａｘ </a:t>
            </a:r>
            <a:r>
              <a:rPr kumimoji="1"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048-641-0924</a:t>
            </a:r>
            <a:r>
              <a:rPr kumimoji="1"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14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会員親睦ゴルフ大会　参加申込書　　   </a:t>
            </a:r>
            <a:r>
              <a:rPr kumimoji="1"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申込日　  月  　日</a:t>
            </a: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04F5C9FB-B1D2-150D-7566-16568D8CF2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3100" y="1505389"/>
            <a:ext cx="1419435" cy="1012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304DAA2B-0112-A334-F065-8FE47E371B0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3066" y="82246"/>
            <a:ext cx="2293144" cy="41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8606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849</TotalTime>
  <Words>463</Words>
  <Application>Microsoft Office PowerPoint</Application>
  <PresentationFormat>ユーザー設定</PresentationFormat>
  <Paragraphs>60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HGS創英ﾌﾟﾚｾﾞﾝｽEB</vt:lpstr>
      <vt:lpstr>HG丸ｺﾞｼｯｸM-PRO</vt:lpstr>
      <vt:lpstr>HG正楷書体-PRO</vt:lpstr>
      <vt:lpstr>ＭＳ 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user10</dc:creator>
  <cp:lastModifiedBy>user10</cp:lastModifiedBy>
  <cp:revision>29</cp:revision>
  <cp:lastPrinted>2024-01-23T01:18:16Z</cp:lastPrinted>
  <dcterms:created xsi:type="dcterms:W3CDTF">2022-03-01T01:29:44Z</dcterms:created>
  <dcterms:modified xsi:type="dcterms:W3CDTF">2024-01-23T01:24:45Z</dcterms:modified>
</cp:coreProperties>
</file>