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7772400" cy="10909300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819A30A-91CE-933A-45C9-F1A7BC9D2D27}" name="片倉 拓海" initials="片倉" userId="S::katakura.takumi.xo@mynavi.jp::2ab66142-d255-4a0e-8df6-df1f0c5438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C0A"/>
    <a:srgbClr val="DBEFF6"/>
    <a:srgbClr val="E8563D"/>
    <a:srgbClr val="38A6B7"/>
    <a:srgbClr val="D68021"/>
    <a:srgbClr val="00B0F0"/>
    <a:srgbClr val="3BA0BB"/>
    <a:srgbClr val="F0F0F0"/>
    <a:srgbClr val="65DBF7"/>
    <a:srgbClr val="74D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90" autoAdjust="0"/>
    <p:restoredTop sz="93734" autoAdjust="0"/>
  </p:normalViewPr>
  <p:slideViewPr>
    <p:cSldViewPr>
      <p:cViewPr varScale="1">
        <p:scale>
          <a:sx n="73" d="100"/>
          <a:sy n="73" d="100"/>
        </p:scale>
        <p:origin x="3522" y="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-4424" y="-112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19381" cy="493889"/>
          </a:xfrm>
          <a:prstGeom prst="rect">
            <a:avLst/>
          </a:prstGeom>
        </p:spPr>
        <p:txBody>
          <a:bodyPr vert="horz" lIns="81250" tIns="40625" rIns="81250" bIns="40625" rtlCol="0"/>
          <a:lstStyle>
            <a:lvl1pPr algn="l">
              <a:defRPr sz="11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008" y="2"/>
            <a:ext cx="2919381" cy="493889"/>
          </a:xfrm>
          <a:prstGeom prst="rect">
            <a:avLst/>
          </a:prstGeom>
        </p:spPr>
        <p:txBody>
          <a:bodyPr vert="horz" lIns="81250" tIns="40625" rIns="81250" bIns="40625" rtlCol="0"/>
          <a:lstStyle>
            <a:lvl1pPr algn="r">
              <a:defRPr sz="1100"/>
            </a:lvl1pPr>
          </a:lstStyle>
          <a:p>
            <a:fld id="{86C1219A-5719-324B-92F5-0D8BBEAD88F1}" type="datetimeFigureOut">
              <a:rPr lang="ja-JP" altLang="en-US" smtClean="0"/>
              <a:pPr/>
              <a:t>2023/9/26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0990"/>
            <a:ext cx="2919381" cy="493889"/>
          </a:xfrm>
          <a:prstGeom prst="rect">
            <a:avLst/>
          </a:prstGeom>
        </p:spPr>
        <p:txBody>
          <a:bodyPr vert="horz" lIns="81250" tIns="40625" rIns="81250" bIns="40625" rtlCol="0" anchor="b"/>
          <a:lstStyle>
            <a:lvl1pPr algn="l">
              <a:defRPr sz="1100"/>
            </a:lvl1pPr>
          </a:lstStyle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008" y="9370990"/>
            <a:ext cx="2919381" cy="493889"/>
          </a:xfrm>
          <a:prstGeom prst="rect">
            <a:avLst/>
          </a:prstGeom>
        </p:spPr>
        <p:txBody>
          <a:bodyPr vert="horz" lIns="81250" tIns="40625" rIns="81250" bIns="40625" rtlCol="0" anchor="b"/>
          <a:lstStyle>
            <a:lvl1pPr algn="r">
              <a:defRPr sz="1100"/>
            </a:lvl1pPr>
          </a:lstStyle>
          <a:p>
            <a:fld id="{6CA4872C-053E-DC47-A48A-205B10548E2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19381" cy="493889"/>
          </a:xfrm>
          <a:prstGeom prst="rect">
            <a:avLst/>
          </a:prstGeom>
        </p:spPr>
        <p:txBody>
          <a:bodyPr vert="horz" lIns="81250" tIns="40625" rIns="81250" bIns="40625" rtlCol="0"/>
          <a:lstStyle>
            <a:lvl1pPr algn="l">
              <a:defRPr sz="11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008" y="2"/>
            <a:ext cx="2919381" cy="493889"/>
          </a:xfrm>
          <a:prstGeom prst="rect">
            <a:avLst/>
          </a:prstGeom>
        </p:spPr>
        <p:txBody>
          <a:bodyPr vert="horz" lIns="81250" tIns="40625" rIns="81250" bIns="40625" rtlCol="0"/>
          <a:lstStyle>
            <a:lvl1pPr algn="r">
              <a:defRPr sz="1100"/>
            </a:lvl1pPr>
          </a:lstStyle>
          <a:p>
            <a:fld id="{5E61A454-5BD8-AA49-8255-B46538A52541}" type="datetimeFigureOut">
              <a:rPr lang="ja-JP" altLang="en-US" smtClean="0"/>
              <a:pPr/>
              <a:t>2023/9/26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51050" y="739775"/>
            <a:ext cx="2633663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1250" tIns="40625" rIns="81250" bIns="4062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128" y="4686212"/>
            <a:ext cx="5387510" cy="4440702"/>
          </a:xfrm>
          <a:prstGeom prst="rect">
            <a:avLst/>
          </a:prstGeom>
        </p:spPr>
        <p:txBody>
          <a:bodyPr vert="horz" lIns="81250" tIns="40625" rIns="81250" bIns="40625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0990"/>
            <a:ext cx="2919381" cy="493889"/>
          </a:xfrm>
          <a:prstGeom prst="rect">
            <a:avLst/>
          </a:prstGeom>
        </p:spPr>
        <p:txBody>
          <a:bodyPr vert="horz" lIns="81250" tIns="40625" rIns="81250" bIns="40625" rtlCol="0" anchor="b"/>
          <a:lstStyle>
            <a:lvl1pPr algn="l">
              <a:defRPr sz="11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008" y="9370990"/>
            <a:ext cx="2919381" cy="493889"/>
          </a:xfrm>
          <a:prstGeom prst="rect">
            <a:avLst/>
          </a:prstGeom>
        </p:spPr>
        <p:txBody>
          <a:bodyPr vert="horz" lIns="81250" tIns="40625" rIns="81250" bIns="40625" rtlCol="0" anchor="b"/>
          <a:lstStyle>
            <a:lvl1pPr algn="r">
              <a:defRPr sz="1100"/>
            </a:lvl1pPr>
          </a:lstStyle>
          <a:p>
            <a:fld id="{56B0D9B0-A656-B74F-9CA8-48473EF54F4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B0D9B0-A656-B74F-9CA8-48473EF54F41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7273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381883"/>
            <a:ext cx="6611937" cy="22909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6109208"/>
            <a:ext cx="5445125" cy="2727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altLang="ja-JP"/>
              <a:pPr/>
              <a:t>9/26/2023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altLang="ja-JP"/>
              <a:pPr/>
              <a:t>9/26/2023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937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6056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altLang="ja-JP"/>
              <a:pPr/>
              <a:t>9/26/2023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altLang="ja-JP"/>
              <a:pPr/>
              <a:t>9/26/2023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altLang="ja-JP"/>
              <a:pPr/>
              <a:t>9/26/2023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937" y="436372"/>
            <a:ext cx="7000875" cy="17454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509139"/>
            <a:ext cx="7000875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4775" y="10145649"/>
            <a:ext cx="2489200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937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altLang="ja-JP"/>
              <a:pPr/>
              <a:t>9/26/2023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00700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B56B6C-0C1B-D4E7-CCE1-5CF381775188}"/>
              </a:ext>
            </a:extLst>
          </p:cNvPr>
          <p:cNvSpPr/>
          <p:nvPr/>
        </p:nvSpPr>
        <p:spPr>
          <a:xfrm>
            <a:off x="289124" y="5056653"/>
            <a:ext cx="7248293" cy="3456341"/>
          </a:xfrm>
          <a:prstGeom prst="rect">
            <a:avLst/>
          </a:prstGeom>
          <a:solidFill>
            <a:srgbClr val="DBEFF6"/>
          </a:solidFill>
          <a:ln>
            <a:solidFill>
              <a:srgbClr val="38A6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DA02FDA1-95A4-10D7-5601-834239587E37}"/>
              </a:ext>
            </a:extLst>
          </p:cNvPr>
          <p:cNvSpPr txBox="1"/>
          <p:nvPr/>
        </p:nvSpPr>
        <p:spPr>
          <a:xfrm>
            <a:off x="1305234" y="5030476"/>
            <a:ext cx="5086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１２</a:t>
            </a:r>
            <a:r>
              <a:rPr kumimoji="1" lang="ja-JP" altLang="en-US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</a:t>
            </a:r>
            <a:r>
              <a:rPr kumimoji="1" lang="ja-JP" altLang="en-US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 </a:t>
            </a:r>
            <a:r>
              <a:rPr kumimoji="1" lang="en-US" altLang="ja-JP" sz="18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〔WED〕</a:t>
            </a:r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１０：００</a:t>
            </a:r>
            <a:r>
              <a:rPr kumimoji="1" lang="ja-JP" altLang="en-US" sz="18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kumimoji="1" lang="ja-JP" altLang="en-US" sz="28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１１：３０</a:t>
            </a:r>
            <a:endParaRPr kumimoji="1" lang="en-US" altLang="ja-JP" sz="2800" b="1" dirty="0">
              <a:solidFill>
                <a:schemeClr val="accent1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A4B8AF0-BF14-5696-734A-F2373A83268E}"/>
              </a:ext>
            </a:extLst>
          </p:cNvPr>
          <p:cNvSpPr txBox="1"/>
          <p:nvPr/>
        </p:nvSpPr>
        <p:spPr>
          <a:xfrm>
            <a:off x="473370" y="6769155"/>
            <a:ext cx="68254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2024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年卒からみる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2025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年卒の新卒採用市場について埼玉県のデータも交えながら予測やトレンドを把握し、採用戦略を立てるための基礎知識を提供します。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2C96C04C-492B-320C-AB84-A094419968B9}"/>
              </a:ext>
            </a:extLst>
          </p:cNvPr>
          <p:cNvSpPr txBox="1"/>
          <p:nvPr/>
        </p:nvSpPr>
        <p:spPr>
          <a:xfrm>
            <a:off x="473370" y="7946366"/>
            <a:ext cx="67825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コロナ禍以降、採用市場のトレンドが大幅に変化しました。採用プロセスの最適化や採用ブランド力の向上など、新卒採用の成功のために必要な戦略に焦点を当て解説します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D0C80D52-11C7-ABB0-354B-B542A79A513B}"/>
              </a:ext>
            </a:extLst>
          </p:cNvPr>
          <p:cNvSpPr txBox="1"/>
          <p:nvPr/>
        </p:nvSpPr>
        <p:spPr>
          <a:xfrm>
            <a:off x="447139" y="7609718"/>
            <a:ext cx="6011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i="0" dirty="0">
                <a:solidFill>
                  <a:schemeClr val="tx2">
                    <a:lumMod val="7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新卒採用成功のための戦略</a:t>
            </a:r>
            <a:endParaRPr kumimoji="1" lang="en-US" altLang="ja-JP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1D0D348-DE1B-40CA-93EB-DE9D84CA33BF}"/>
              </a:ext>
            </a:extLst>
          </p:cNvPr>
          <p:cNvSpPr/>
          <p:nvPr/>
        </p:nvSpPr>
        <p:spPr>
          <a:xfrm>
            <a:off x="0" y="-33662"/>
            <a:ext cx="7789577" cy="3844349"/>
          </a:xfrm>
          <a:prstGeom prst="rect">
            <a:avLst/>
          </a:prstGeom>
          <a:solidFill>
            <a:srgbClr val="38A6B7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4733FF9-602D-8119-390D-50DE826EB116}"/>
              </a:ext>
            </a:extLst>
          </p:cNvPr>
          <p:cNvSpPr txBox="1"/>
          <p:nvPr/>
        </p:nvSpPr>
        <p:spPr>
          <a:xfrm>
            <a:off x="4072292" y="7352875"/>
            <a:ext cx="34226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i="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講師：吐田　仁 氏　マイナビ就職情報事業本部</a:t>
            </a:r>
          </a:p>
        </p:txBody>
      </p:sp>
      <p:sp>
        <p:nvSpPr>
          <p:cNvPr id="8" name="テキスト ボックス 57">
            <a:extLst>
              <a:ext uri="{FF2B5EF4-FFF2-40B4-BE49-F238E27FC236}">
                <a16:creationId xmlns:a16="http://schemas.microsoft.com/office/drawing/2014/main" id="{8161B7F8-6512-BFF4-DB7A-FD755505AAC6}"/>
              </a:ext>
            </a:extLst>
          </p:cNvPr>
          <p:cNvSpPr txBox="1"/>
          <p:nvPr/>
        </p:nvSpPr>
        <p:spPr bwMode="auto">
          <a:xfrm>
            <a:off x="222518" y="8618696"/>
            <a:ext cx="6711682" cy="497634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</p:spPr>
        <p:txBody>
          <a:bodyPr lIns="38862" tIns="0" rIns="38862" bIns="0"/>
          <a:lstStyle/>
          <a:p>
            <a:pPr algn="just">
              <a:lnSpc>
                <a:spcPts val="1727"/>
              </a:lnSpc>
              <a:spcAft>
                <a:spcPts val="0"/>
              </a:spcAft>
              <a:defRPr/>
            </a:pPr>
            <a:r>
              <a:rPr lang="ja-JP" altLang="en-US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お問い合せ </a:t>
            </a:r>
            <a:r>
              <a:rPr lang="en-US" altLang="ja-JP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/ </a:t>
            </a:r>
            <a:r>
              <a:rPr lang="ja-JP" altLang="en-US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埼玉県経営者協会</a:t>
            </a:r>
            <a:r>
              <a:rPr lang="en-US" altLang="ja-JP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</a:t>
            </a:r>
            <a:r>
              <a:rPr lang="ja-JP" altLang="en-US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　</a:t>
            </a:r>
            <a:r>
              <a:rPr lang="ja-JP" altLang="ja-JP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担当</a:t>
            </a:r>
            <a:r>
              <a:rPr lang="en-US" altLang="ja-JP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 </a:t>
            </a:r>
            <a:r>
              <a:rPr lang="ja-JP" altLang="en-US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坂倉  </a:t>
            </a:r>
            <a:r>
              <a:rPr lang="en-US" altLang="ja-JP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(</a:t>
            </a:r>
            <a:r>
              <a:rPr lang="ja-JP" altLang="ja-JP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☎</a:t>
            </a:r>
            <a:r>
              <a:rPr lang="en-US" altLang="ja-JP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048-647-4100)</a:t>
            </a:r>
            <a:r>
              <a:rPr lang="ja-JP" altLang="en-US" sz="14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　　　　　　　　　　　　　　　　</a:t>
            </a:r>
            <a:endParaRPr lang="en-US" altLang="ja-JP" sz="1400" b="1" kern="100" dirty="0">
              <a:ln w="127" cap="flat" cmpd="sng" algn="ctr">
                <a:noFill/>
                <a:prstDash val="solid"/>
                <a:round/>
              </a:ln>
              <a:solidFill>
                <a:srgbClr val="FFFFFF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>
              <a:lnSpc>
                <a:spcPts val="1727"/>
              </a:lnSpc>
              <a:spcAft>
                <a:spcPts val="0"/>
              </a:spcAft>
              <a:defRPr/>
            </a:pPr>
            <a:r>
              <a:rPr lang="ja-JP" altLang="en-US" sz="12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お申し込み　</a:t>
            </a:r>
            <a:r>
              <a:rPr lang="en-US" altLang="ja-JP" sz="12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FAX</a:t>
            </a:r>
            <a:r>
              <a:rPr lang="ja-JP" altLang="en-US" sz="12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048-641-0924</a:t>
            </a:r>
            <a:r>
              <a:rPr lang="ja-JP" altLang="en-US" sz="12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　</a:t>
            </a:r>
            <a:r>
              <a:rPr lang="en-US" altLang="ja-JP" sz="12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HP</a:t>
            </a:r>
            <a:r>
              <a:rPr lang="ja-JP" altLang="en-US" sz="12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kern="100" dirty="0">
                <a:ln w="127" cap="flat" cmpd="sng" algn="ctr">
                  <a:noFill/>
                  <a:prstDash val="solid"/>
                  <a:round/>
                </a:ln>
                <a:solidFill>
                  <a:srgbClr val="FFFF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https://www.saitamakeikyo.or.jp/seminar_comittee/top</a:t>
            </a:r>
            <a:endParaRPr lang="ja-JP" altLang="en-US" sz="1200" kern="100" dirty="0">
              <a:ln w="127" cap="flat" cmpd="sng" algn="ctr">
                <a:noFill/>
                <a:prstDash val="solid"/>
                <a:round/>
              </a:ln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58">
            <a:extLst>
              <a:ext uri="{FF2B5EF4-FFF2-40B4-BE49-F238E27FC236}">
                <a16:creationId xmlns:a16="http://schemas.microsoft.com/office/drawing/2014/main" id="{99A8B2B5-21FF-E9D8-BF15-C46087BD5FEB}"/>
              </a:ext>
            </a:extLst>
          </p:cNvPr>
          <p:cNvSpPr txBox="1"/>
          <p:nvPr/>
        </p:nvSpPr>
        <p:spPr>
          <a:xfrm>
            <a:off x="475954" y="10648661"/>
            <a:ext cx="7262687" cy="239919"/>
          </a:xfrm>
          <a:prstGeom prst="rect">
            <a:avLst/>
          </a:prstGeom>
          <a:noFill/>
          <a:ln>
            <a:noFill/>
          </a:ln>
          <a:effectLst/>
        </p:spPr>
        <p:txBody>
          <a:bodyPr lIns="38862" tIns="0" rIns="38862" bIns="0"/>
          <a:lstStyle/>
          <a:p>
            <a:pPr algn="r">
              <a:spcAft>
                <a:spcPts val="0"/>
              </a:spcAft>
              <a:defRPr/>
            </a:pPr>
            <a:r>
              <a:rPr lang="en-US" altLang="ja-JP" sz="900" dirty="0">
                <a:solidFill>
                  <a:srgbClr val="0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HGPｺﾞｼｯｸM" panose="020B0600000000000000" pitchFamily="50" charset="-128"/>
              </a:rPr>
              <a:t>※</a:t>
            </a:r>
            <a:r>
              <a:rPr lang="ja-JP" altLang="en-US" sz="900" dirty="0">
                <a:solidFill>
                  <a:srgbClr val="0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HGPｺﾞｼｯｸM" panose="020B0600000000000000" pitchFamily="50" charset="-128"/>
              </a:rPr>
              <a:t>ご記入いただく情報は、主催者及び共催者からの各種情報提供・運営管理等に活用させて頂きますのでご了承ください。</a:t>
            </a:r>
            <a:endParaRPr lang="ja-JP" altLang="en-US" sz="1000" dirty="0">
              <a:solidFill>
                <a:srgbClr val="00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HGPｺﾞｼｯｸM" panose="020B06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102AF2B-6B5D-8525-691C-FA08877590BB}"/>
              </a:ext>
            </a:extLst>
          </p:cNvPr>
          <p:cNvSpPr txBox="1"/>
          <p:nvPr/>
        </p:nvSpPr>
        <p:spPr>
          <a:xfrm>
            <a:off x="195370" y="3946037"/>
            <a:ext cx="738165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　</a:t>
            </a:r>
            <a:r>
              <a:rPr lang="en-US" altLang="ja-JP" sz="1100" b="1" dirty="0">
                <a:solidFill>
                  <a:srgbClr val="000000"/>
                </a:solidFill>
                <a:latin typeface=" メイリオ"/>
              </a:rPr>
              <a:t>2024</a:t>
            </a:r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年卒からみた</a:t>
            </a:r>
            <a:r>
              <a:rPr lang="en-US" altLang="ja-JP" sz="1100" b="1" dirty="0">
                <a:solidFill>
                  <a:srgbClr val="000000"/>
                </a:solidFill>
                <a:latin typeface=" メイリオ"/>
              </a:rPr>
              <a:t>2025</a:t>
            </a:r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年卒の新卒採用市場について、最新のトレンドや予測を取り上げます。次世代の</a:t>
            </a:r>
            <a:endParaRPr lang="en-US" altLang="ja-JP" sz="1100" b="1" dirty="0">
              <a:solidFill>
                <a:srgbClr val="000000"/>
              </a:solidFill>
              <a:latin typeface=" メイリオ"/>
            </a:endParaRPr>
          </a:p>
          <a:p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リーダーや優秀な人材を獲得するためには、</a:t>
            </a:r>
            <a:r>
              <a:rPr lang="ja-JP" altLang="en-US" sz="1100" b="1" dirty="0">
                <a:solidFill>
                  <a:srgbClr val="FF0000"/>
                </a:solidFill>
                <a:latin typeface=" メイリオ"/>
              </a:rPr>
              <a:t>将来の採用市場の動向</a:t>
            </a:r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を把握し、</a:t>
            </a:r>
            <a:r>
              <a:rPr lang="ja-JP" altLang="en-US" sz="1100" b="1" dirty="0">
                <a:solidFill>
                  <a:srgbClr val="FF0000"/>
                </a:solidFill>
                <a:latin typeface=" メイリオ"/>
              </a:rPr>
              <a:t>適切な戦略を立てる</a:t>
            </a:r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ことが重要です。</a:t>
            </a:r>
          </a:p>
          <a:p>
            <a:r>
              <a:rPr lang="en-US" altLang="ja-JP" sz="1100" b="1" dirty="0">
                <a:latin typeface=" メイリオ"/>
              </a:rPr>
              <a:t>2025</a:t>
            </a:r>
            <a:r>
              <a:rPr lang="ja-JP" altLang="en-US" sz="1100" b="1" dirty="0">
                <a:latin typeface=" メイリオ"/>
              </a:rPr>
              <a:t>年卒の新卒採用市場に</a:t>
            </a:r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はどのような変化やトレンドが予測されるのか、学生・企業のモニター調査の結果</a:t>
            </a:r>
            <a:endParaRPr lang="en-US" altLang="ja-JP" sz="1100" b="1" dirty="0">
              <a:solidFill>
                <a:srgbClr val="000000"/>
              </a:solidFill>
              <a:latin typeface=" メイリオ"/>
            </a:endParaRPr>
          </a:p>
          <a:p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から</a:t>
            </a:r>
            <a:r>
              <a:rPr lang="ja-JP" altLang="en-US" sz="1100" b="1" dirty="0">
                <a:solidFill>
                  <a:srgbClr val="FF0000"/>
                </a:solidFill>
                <a:latin typeface=" メイリオ"/>
              </a:rPr>
              <a:t>埼玉県のデータ</a:t>
            </a:r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も交えて解説します。</a:t>
            </a:r>
            <a:endParaRPr lang="en-US" altLang="ja-JP" sz="1100" b="1" dirty="0">
              <a:solidFill>
                <a:srgbClr val="000000"/>
              </a:solidFill>
              <a:latin typeface=" メイリオ"/>
            </a:endParaRPr>
          </a:p>
          <a:p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また、学生の価値観やキャリア意識の変化に合わせて、採用戦略や働き方の見直しに向けて</a:t>
            </a:r>
            <a:r>
              <a:rPr lang="en-US" altLang="ja-JP" sz="1100" b="1" dirty="0">
                <a:solidFill>
                  <a:srgbClr val="FF0000"/>
                </a:solidFill>
                <a:latin typeface=" メイリオ"/>
              </a:rPr>
              <a:t>2025</a:t>
            </a:r>
            <a:r>
              <a:rPr lang="ja-JP" altLang="en-US" sz="1100" b="1" dirty="0">
                <a:solidFill>
                  <a:srgbClr val="FF0000"/>
                </a:solidFill>
                <a:latin typeface=" メイリオ"/>
              </a:rPr>
              <a:t>年卒の新卒採用市場</a:t>
            </a:r>
            <a:r>
              <a:rPr lang="ja-JP" altLang="en-US" sz="1100" b="1" dirty="0">
                <a:solidFill>
                  <a:srgbClr val="000000"/>
                </a:solidFill>
                <a:latin typeface=" メイリオ"/>
              </a:rPr>
              <a:t>における学生の志向性の変化や特徴について探ります。</a:t>
            </a:r>
          </a:p>
          <a:p>
            <a:endParaRPr kumimoji="1" lang="ja-JP" altLang="en-US" sz="1100" b="1" dirty="0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E9B83BCC-7361-297E-26EA-AE25CF15F679}"/>
              </a:ext>
            </a:extLst>
          </p:cNvPr>
          <p:cNvSpPr txBox="1"/>
          <p:nvPr/>
        </p:nvSpPr>
        <p:spPr>
          <a:xfrm>
            <a:off x="4073312" y="6166599"/>
            <a:ext cx="369985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i="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講師：片倉 拓海 氏　マイナビ就職情報事業本部</a:t>
            </a:r>
          </a:p>
        </p:txBody>
      </p: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21FB3943-0BA2-6D73-7D1B-56DE62B7279F}"/>
              </a:ext>
            </a:extLst>
          </p:cNvPr>
          <p:cNvCxnSpPr/>
          <p:nvPr/>
        </p:nvCxnSpPr>
        <p:spPr>
          <a:xfrm>
            <a:off x="487142" y="7300057"/>
            <a:ext cx="6905032" cy="0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65266251-FF36-AC1D-C4D8-9C402C0831F5}"/>
              </a:ext>
            </a:extLst>
          </p:cNvPr>
          <p:cNvCxnSpPr/>
          <p:nvPr/>
        </p:nvCxnSpPr>
        <p:spPr>
          <a:xfrm>
            <a:off x="403520" y="6143822"/>
            <a:ext cx="6905032" cy="0"/>
          </a:xfrm>
          <a:prstGeom prst="line">
            <a:avLst/>
          </a:prstGeom>
          <a:ln w="19050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95955259-5BEC-D873-BE4A-9F3F6E6A4980}"/>
              </a:ext>
            </a:extLst>
          </p:cNvPr>
          <p:cNvSpPr txBox="1"/>
          <p:nvPr/>
        </p:nvSpPr>
        <p:spPr>
          <a:xfrm>
            <a:off x="1339739" y="5547367"/>
            <a:ext cx="624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ソニックシティ　</a:t>
            </a:r>
            <a:r>
              <a:rPr lang="ja-JP" altLang="en-US" sz="20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９０５</a:t>
            </a:r>
            <a:r>
              <a:rPr kumimoji="1" lang="ja-JP" altLang="en-US" sz="20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会議室</a:t>
            </a:r>
            <a:r>
              <a:rPr lang="ja-JP" altLang="en-US" sz="20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2000" b="1" dirty="0">
              <a:solidFill>
                <a:schemeClr val="accent1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（さいたま市大宮区桜木町</a:t>
            </a:r>
            <a:r>
              <a:rPr lang="en-US" altLang="ja-JP" sz="12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1-7-5</a:t>
            </a:r>
            <a:r>
              <a:rPr lang="ja-JP" altLang="en-US" sz="12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ソニックシティビル）</a:t>
            </a:r>
            <a:endParaRPr kumimoji="1" lang="en-US" altLang="ja-JP" sz="1600" b="1" dirty="0">
              <a:solidFill>
                <a:schemeClr val="accent1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3" name="四角形: 角を丸くする 82">
            <a:extLst>
              <a:ext uri="{FF2B5EF4-FFF2-40B4-BE49-F238E27FC236}">
                <a16:creationId xmlns:a16="http://schemas.microsoft.com/office/drawing/2014/main" id="{ACBDB131-6E3D-F81D-A014-0C96EE009A9B}"/>
              </a:ext>
            </a:extLst>
          </p:cNvPr>
          <p:cNvSpPr/>
          <p:nvPr/>
        </p:nvSpPr>
        <p:spPr>
          <a:xfrm>
            <a:off x="447139" y="5255774"/>
            <a:ext cx="600910" cy="179788"/>
          </a:xfrm>
          <a:prstGeom prst="roundRect">
            <a:avLst/>
          </a:prstGeom>
          <a:solidFill>
            <a:schemeClr val="bg1"/>
          </a:solidFill>
          <a:ln>
            <a:solidFill>
              <a:srgbClr val="38A6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solidFill>
                  <a:srgbClr val="38A6B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　時</a:t>
            </a:r>
            <a:endParaRPr kumimoji="1" lang="en-US" altLang="ja-JP" sz="1050" b="1" dirty="0">
              <a:solidFill>
                <a:srgbClr val="38A6B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5" name="四角形: 角を丸くする 84">
            <a:extLst>
              <a:ext uri="{FF2B5EF4-FFF2-40B4-BE49-F238E27FC236}">
                <a16:creationId xmlns:a16="http://schemas.microsoft.com/office/drawing/2014/main" id="{5215D1C6-00C8-94C0-D070-970182B96AA4}"/>
              </a:ext>
            </a:extLst>
          </p:cNvPr>
          <p:cNvSpPr/>
          <p:nvPr/>
        </p:nvSpPr>
        <p:spPr>
          <a:xfrm>
            <a:off x="438013" y="5753930"/>
            <a:ext cx="600910" cy="179788"/>
          </a:xfrm>
          <a:prstGeom prst="roundRect">
            <a:avLst/>
          </a:prstGeom>
          <a:solidFill>
            <a:schemeClr val="bg1"/>
          </a:solidFill>
          <a:ln>
            <a:solidFill>
              <a:srgbClr val="38A6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solidFill>
                  <a:srgbClr val="38A6B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場　所</a:t>
            </a:r>
            <a:endParaRPr kumimoji="1" lang="en-US" altLang="ja-JP" sz="1050" b="1" dirty="0">
              <a:solidFill>
                <a:srgbClr val="38A6B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6" name="テキスト ボックス 195">
            <a:extLst>
              <a:ext uri="{FF2B5EF4-FFF2-40B4-BE49-F238E27FC236}">
                <a16:creationId xmlns:a16="http://schemas.microsoft.com/office/drawing/2014/main" id="{C88C34DD-9FE1-D4BE-BFFC-50449DBFA50A}"/>
              </a:ext>
            </a:extLst>
          </p:cNvPr>
          <p:cNvSpPr txBox="1"/>
          <p:nvPr/>
        </p:nvSpPr>
        <p:spPr>
          <a:xfrm>
            <a:off x="487142" y="6459495"/>
            <a:ext cx="5691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2024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年卒からみる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2025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年卒の新卒採用市場について</a:t>
            </a:r>
            <a:endParaRPr kumimoji="1" lang="ja-JP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B82C8E5F-52F4-CCE3-3EE7-0C8D72A00F6E}"/>
              </a:ext>
            </a:extLst>
          </p:cNvPr>
          <p:cNvSpPr/>
          <p:nvPr/>
        </p:nvSpPr>
        <p:spPr>
          <a:xfrm>
            <a:off x="447139" y="6233383"/>
            <a:ext cx="600910" cy="179788"/>
          </a:xfrm>
          <a:prstGeom prst="roundRect">
            <a:avLst/>
          </a:prstGeom>
          <a:solidFill>
            <a:schemeClr val="bg1"/>
          </a:solidFill>
          <a:ln>
            <a:solidFill>
              <a:srgbClr val="38A6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solidFill>
                  <a:srgbClr val="38A6B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第１部</a:t>
            </a:r>
            <a:endParaRPr kumimoji="1" lang="en-US" altLang="ja-JP" sz="1050" b="1" dirty="0">
              <a:solidFill>
                <a:srgbClr val="38A6B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18DEE4AE-A395-FB38-3AB1-6F3AC0A757BE}"/>
              </a:ext>
            </a:extLst>
          </p:cNvPr>
          <p:cNvSpPr/>
          <p:nvPr/>
        </p:nvSpPr>
        <p:spPr>
          <a:xfrm>
            <a:off x="438013" y="7390816"/>
            <a:ext cx="600910" cy="179788"/>
          </a:xfrm>
          <a:prstGeom prst="roundRect">
            <a:avLst/>
          </a:prstGeom>
          <a:solidFill>
            <a:schemeClr val="bg1"/>
          </a:solidFill>
          <a:ln>
            <a:solidFill>
              <a:srgbClr val="38A6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solidFill>
                  <a:srgbClr val="38A6B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第２部</a:t>
            </a:r>
            <a:endParaRPr kumimoji="1" lang="en-US" altLang="ja-JP" sz="1050" b="1" dirty="0">
              <a:solidFill>
                <a:srgbClr val="38A6B7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1837368-F687-2FD3-CB18-04AE6118B5D0}"/>
              </a:ext>
            </a:extLst>
          </p:cNvPr>
          <p:cNvGrpSpPr/>
          <p:nvPr/>
        </p:nvGrpSpPr>
        <p:grpSpPr>
          <a:xfrm>
            <a:off x="523247" y="32573"/>
            <a:ext cx="6725905" cy="3869399"/>
            <a:chOff x="570946" y="657833"/>
            <a:chExt cx="6725905" cy="3738609"/>
          </a:xfrm>
        </p:grpSpPr>
        <p:pic>
          <p:nvPicPr>
            <p:cNvPr id="18" name="図 17" descr="QR コード が含まれている画像&#10;&#10;自動的に生成された説明">
              <a:extLst>
                <a:ext uri="{FF2B5EF4-FFF2-40B4-BE49-F238E27FC236}">
                  <a16:creationId xmlns:a16="http://schemas.microsoft.com/office/drawing/2014/main" id="{77252F8B-3943-A870-0BD2-74700BA2FF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0946" y="657833"/>
              <a:ext cx="6725905" cy="3738609"/>
            </a:xfrm>
            <a:prstGeom prst="rect">
              <a:avLst/>
            </a:prstGeom>
          </p:spPr>
        </p:pic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6710908F-A45C-05E5-FEFE-99A4A6EC08C4}"/>
                </a:ext>
              </a:extLst>
            </p:cNvPr>
            <p:cNvSpPr/>
            <p:nvPr/>
          </p:nvSpPr>
          <p:spPr>
            <a:xfrm>
              <a:off x="4456748" y="3174439"/>
              <a:ext cx="1994229" cy="91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67F36101-0FC1-A5E8-B9FA-B0DC3E789563}"/>
                </a:ext>
              </a:extLst>
            </p:cNvPr>
            <p:cNvSpPr/>
            <p:nvPr/>
          </p:nvSpPr>
          <p:spPr>
            <a:xfrm>
              <a:off x="1522758" y="713576"/>
              <a:ext cx="4822282" cy="47517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第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64063D3B-67C1-9729-BD92-7FDCF36735B9}"/>
                </a:ext>
              </a:extLst>
            </p:cNvPr>
            <p:cNvSpPr/>
            <p:nvPr/>
          </p:nvSpPr>
          <p:spPr>
            <a:xfrm>
              <a:off x="1318445" y="1218720"/>
              <a:ext cx="4992304" cy="18850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A5C797A9-6B26-CFAA-C507-C585D4E7BA39}"/>
                </a:ext>
              </a:extLst>
            </p:cNvPr>
            <p:cNvSpPr txBox="1"/>
            <p:nvPr/>
          </p:nvSpPr>
          <p:spPr>
            <a:xfrm>
              <a:off x="1047703" y="1145271"/>
              <a:ext cx="5840929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400" b="1" dirty="0">
                  <a:solidFill>
                    <a:schemeClr val="accent1">
                      <a:lumMod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次世代のリーダーを見つける</a:t>
              </a:r>
              <a:endParaRPr lang="en-US" altLang="ja-JP" sz="24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lang="ja-JP" altLang="en-US" sz="2400" b="1" dirty="0">
                  <a:solidFill>
                    <a:schemeClr val="accent1">
                      <a:lumMod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新卒採用の</a:t>
              </a:r>
              <a:br>
                <a:rPr lang="en-US" altLang="ja-JP" sz="2000" b="1" dirty="0">
                  <a:solidFill>
                    <a:schemeClr val="accent1">
                      <a:lumMod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endParaRPr kumimoji="1" lang="ja-JP" altLang="en-US" sz="20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82512A2-74FB-44B4-9B38-ADB26F316B37}"/>
              </a:ext>
            </a:extLst>
          </p:cNvPr>
          <p:cNvSpPr/>
          <p:nvPr/>
        </p:nvSpPr>
        <p:spPr>
          <a:xfrm>
            <a:off x="1995555" y="1382766"/>
            <a:ext cx="762000" cy="82870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成</a:t>
            </a:r>
            <a:endParaRPr kumimoji="1" lang="ja-JP" altLang="en-US" sz="4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E4011AE-D8BD-A537-C553-9D92E3BA629C}"/>
              </a:ext>
            </a:extLst>
          </p:cNvPr>
          <p:cNvSpPr/>
          <p:nvPr/>
        </p:nvSpPr>
        <p:spPr>
          <a:xfrm>
            <a:off x="2981582" y="1382766"/>
            <a:ext cx="762000" cy="82870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功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2B5E467-8F1A-0E40-FE77-85174D6A6ECB}"/>
              </a:ext>
            </a:extLst>
          </p:cNvPr>
          <p:cNvSpPr/>
          <p:nvPr/>
        </p:nvSpPr>
        <p:spPr>
          <a:xfrm>
            <a:off x="3947940" y="1383065"/>
            <a:ext cx="762000" cy="828702"/>
          </a:xfrm>
          <a:prstGeom prst="rect">
            <a:avLst/>
          </a:prstGeom>
          <a:solidFill>
            <a:srgbClr val="3BA0BB"/>
          </a:solidFill>
          <a:ln w="12700">
            <a:solidFill>
              <a:srgbClr val="3BA0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戦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3782408-3FBB-2CF1-A165-6044D1C71FCF}"/>
              </a:ext>
            </a:extLst>
          </p:cNvPr>
          <p:cNvSpPr/>
          <p:nvPr/>
        </p:nvSpPr>
        <p:spPr>
          <a:xfrm>
            <a:off x="4928581" y="1391462"/>
            <a:ext cx="762000" cy="82870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略</a:t>
            </a:r>
            <a:endParaRPr kumimoji="1" lang="ja-JP" altLang="en-US" sz="4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50B740-50D3-E47F-C50A-D0ACC1587E34}"/>
              </a:ext>
            </a:extLst>
          </p:cNvPr>
          <p:cNvSpPr txBox="1"/>
          <p:nvPr/>
        </p:nvSpPr>
        <p:spPr>
          <a:xfrm>
            <a:off x="1096876" y="2270771"/>
            <a:ext cx="5744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～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年卒新卒採用に向けて～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54C1ADA-2CA3-8B48-C9BD-672FF918CE85}"/>
              </a:ext>
            </a:extLst>
          </p:cNvPr>
          <p:cNvSpPr txBox="1"/>
          <p:nvPr/>
        </p:nvSpPr>
        <p:spPr>
          <a:xfrm>
            <a:off x="4328940" y="2940475"/>
            <a:ext cx="2996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会員限定：参加費無料</a:t>
            </a:r>
            <a:endParaRPr lang="en-US" altLang="ja-JP" sz="1600" b="1" dirty="0">
              <a:solidFill>
                <a:schemeClr val="accent1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定員：４０名</a:t>
            </a:r>
            <a:endParaRPr lang="en-US" altLang="ja-JP" sz="1600" b="1" dirty="0">
              <a:solidFill>
                <a:schemeClr val="accent1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F156B358-DC1B-C4DD-4C8A-583CA312DB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4143" y="188357"/>
            <a:ext cx="2227331" cy="386715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B43F1B4-AFD3-0F49-BC9C-B32BCCF2DAAA}"/>
              </a:ext>
            </a:extLst>
          </p:cNvPr>
          <p:cNvSpPr txBox="1"/>
          <p:nvPr/>
        </p:nvSpPr>
        <p:spPr>
          <a:xfrm>
            <a:off x="3841474" y="-6616"/>
            <a:ext cx="2526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r>
              <a:rPr kumimoji="1" lang="ja-JP" altLang="en-US" b="1" dirty="0">
                <a:solidFill>
                  <a:srgbClr val="E46C0A"/>
                </a:solidFill>
              </a:rPr>
              <a:t>第６回</a:t>
            </a:r>
            <a:r>
              <a:rPr lang="ja-JP" altLang="en-US" b="1" dirty="0">
                <a:solidFill>
                  <a:srgbClr val="E46C0A"/>
                </a:solidFill>
              </a:rPr>
              <a:t>特別</a:t>
            </a:r>
            <a:r>
              <a:rPr kumimoji="1" lang="ja-JP" altLang="en-US" b="1" dirty="0">
                <a:solidFill>
                  <a:srgbClr val="E46C0A"/>
                </a:solidFill>
              </a:rPr>
              <a:t>セミナー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ABE455D-D5A5-9161-240C-C59A81D319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8872" y="8542424"/>
            <a:ext cx="653107" cy="653107"/>
          </a:xfrm>
          <a:prstGeom prst="rect">
            <a:avLst/>
          </a:prstGeom>
        </p:spPr>
      </p:pic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265A9A8-AC88-E014-3B4C-ABD2D1A11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120218"/>
              </p:ext>
            </p:extLst>
          </p:nvPr>
        </p:nvGraphicFramePr>
        <p:xfrm>
          <a:off x="184965" y="9206251"/>
          <a:ext cx="7456609" cy="1428410"/>
        </p:xfrm>
        <a:graphic>
          <a:graphicData uri="http://schemas.openxmlformats.org/drawingml/2006/table">
            <a:tbl>
              <a:tblPr/>
              <a:tblGrid>
                <a:gridCol w="1017554">
                  <a:extLst>
                    <a:ext uri="{9D8B030D-6E8A-4147-A177-3AD203B41FA5}">
                      <a16:colId xmlns:a16="http://schemas.microsoft.com/office/drawing/2014/main" val="3232705317"/>
                    </a:ext>
                  </a:extLst>
                </a:gridCol>
                <a:gridCol w="1124115">
                  <a:extLst>
                    <a:ext uri="{9D8B030D-6E8A-4147-A177-3AD203B41FA5}">
                      <a16:colId xmlns:a16="http://schemas.microsoft.com/office/drawing/2014/main" val="1925303107"/>
                    </a:ext>
                  </a:extLst>
                </a:gridCol>
                <a:gridCol w="929269">
                  <a:extLst>
                    <a:ext uri="{9D8B030D-6E8A-4147-A177-3AD203B41FA5}">
                      <a16:colId xmlns:a16="http://schemas.microsoft.com/office/drawing/2014/main" val="570850980"/>
                    </a:ext>
                  </a:extLst>
                </a:gridCol>
                <a:gridCol w="1738632">
                  <a:extLst>
                    <a:ext uri="{9D8B030D-6E8A-4147-A177-3AD203B41FA5}">
                      <a16:colId xmlns:a16="http://schemas.microsoft.com/office/drawing/2014/main" val="2397111041"/>
                    </a:ext>
                  </a:extLst>
                </a:gridCol>
                <a:gridCol w="831845">
                  <a:extLst>
                    <a:ext uri="{9D8B030D-6E8A-4147-A177-3AD203B41FA5}">
                      <a16:colId xmlns:a16="http://schemas.microsoft.com/office/drawing/2014/main" val="1137270412"/>
                    </a:ext>
                  </a:extLst>
                </a:gridCol>
                <a:gridCol w="1815194">
                  <a:extLst>
                    <a:ext uri="{9D8B030D-6E8A-4147-A177-3AD203B41FA5}">
                      <a16:colId xmlns:a16="http://schemas.microsoft.com/office/drawing/2014/main" val="2516450129"/>
                    </a:ext>
                  </a:extLst>
                </a:gridCol>
              </a:tblGrid>
              <a:tr h="46594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FF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FAX</a:t>
                      </a:r>
                      <a:r>
                        <a:rPr lang="ja-JP" alt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でお申込みの場合は</a:t>
                      </a:r>
                      <a:br>
                        <a:rPr lang="ja-JP" alt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lang="ja-JP" alt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こちらの申込書へご記入下さい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貴社名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TEL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690263"/>
                  </a:ext>
                </a:extLst>
              </a:tr>
              <a:tr h="4368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所属・役職名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ご参加者名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メール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アドレス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523582"/>
                  </a:ext>
                </a:extLst>
              </a:tr>
              <a:tr h="4368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所属・役職名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ご参加者名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メール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アドレス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</a:p>
                  </a:txBody>
                  <a:tcPr marL="6130" marR="6130" marT="61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721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84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インスピレーション">
      <a:majorFont>
        <a:latin typeface="News Gothic MT"/>
        <a:ea typeface=""/>
        <a:cs typeface=""/>
        <a:font script="Jpan" typeface="メイリオ"/>
      </a:majorFont>
      <a:minorFont>
        <a:latin typeface="News Gothic MT"/>
        <a:ea typeface=""/>
        <a:cs typeface=""/>
        <a:font script="Jpan" typeface="メイリオ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5610</TotalTime>
  <Words>412</Words>
  <Application>Microsoft Office PowerPoint</Application>
  <PresentationFormat>ユーザー設定</PresentationFormat>
  <Paragraphs>53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 メイリオ</vt:lpstr>
      <vt:lpstr>BIZ UDPゴシック</vt:lpstr>
      <vt:lpstr>BIZ UDゴシック</vt:lpstr>
      <vt:lpstr>HGPｺﾞｼｯｸM</vt:lpstr>
      <vt:lpstr>Meiryo UI</vt:lpstr>
      <vt:lpstr>ＭＳ ゴシック</vt:lpstr>
      <vt:lpstr>Calibri</vt:lpstr>
      <vt:lpstr>News Gothic MT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m_市場動向報告会cC</dc:title>
  <dc:creator>片倉 拓海</dc:creator>
  <cp:lastModifiedBy>user10</cp:lastModifiedBy>
  <cp:revision>384</cp:revision>
  <cp:lastPrinted>2023-09-24T23:33:15Z</cp:lastPrinted>
  <dcterms:created xsi:type="dcterms:W3CDTF">2021-03-16T00:56:02Z</dcterms:created>
  <dcterms:modified xsi:type="dcterms:W3CDTF">2023-09-25T23:23:04Z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2021-03-10T00:00:00Z</vt:filetime>
  </property>
  <property fmtid="{D5CDD505-2E9C-101B-9397-08002B2CF9AE}" pid="3" name="Creator">
    <vt:lpwstr>Adobe Illustrator CC 23.0 (Macintosh)</vt:lpwstr>
  </property>
  <property fmtid="{D5CDD505-2E9C-101B-9397-08002B2CF9AE}" pid="4" name="LastSaved">
    <vt:filetime>2021-03-10T00:00:00Z</vt:filetime>
  </property>
</Properties>
</file>