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380288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24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22" y="1708486"/>
            <a:ext cx="6273245" cy="3634458"/>
          </a:xfrm>
        </p:spPr>
        <p:txBody>
          <a:bodyPr anchor="b"/>
          <a:lstStyle>
            <a:lvl1pPr algn="ctr"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2536" y="5483102"/>
            <a:ext cx="5535216" cy="2520438"/>
          </a:xfrm>
        </p:spPr>
        <p:txBody>
          <a:bodyPr/>
          <a:lstStyle>
            <a:lvl1pPr marL="0" indent="0" algn="ctr">
              <a:buNone/>
              <a:defRPr sz="1937"/>
            </a:lvl1pPr>
            <a:lvl2pPr marL="369006" indent="0" algn="ctr">
              <a:buNone/>
              <a:defRPr sz="1614"/>
            </a:lvl2pPr>
            <a:lvl3pPr marL="738012" indent="0" algn="ctr">
              <a:buNone/>
              <a:defRPr sz="1453"/>
            </a:lvl3pPr>
            <a:lvl4pPr marL="1107018" indent="0" algn="ctr">
              <a:buNone/>
              <a:defRPr sz="1291"/>
            </a:lvl4pPr>
            <a:lvl5pPr marL="1476024" indent="0" algn="ctr">
              <a:buNone/>
              <a:defRPr sz="1291"/>
            </a:lvl5pPr>
            <a:lvl6pPr marL="1845031" indent="0" algn="ctr">
              <a:buNone/>
              <a:defRPr sz="1291"/>
            </a:lvl6pPr>
            <a:lvl7pPr marL="2214037" indent="0" algn="ctr">
              <a:buNone/>
              <a:defRPr sz="1291"/>
            </a:lvl7pPr>
            <a:lvl8pPr marL="2583043" indent="0" algn="ctr">
              <a:buNone/>
              <a:defRPr sz="1291"/>
            </a:lvl8pPr>
            <a:lvl9pPr marL="2952049" indent="0" algn="ctr">
              <a:buNone/>
              <a:defRPr sz="129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00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5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81519" y="555801"/>
            <a:ext cx="1591375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395" y="555801"/>
            <a:ext cx="4681870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8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80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52" y="2602603"/>
            <a:ext cx="6365498" cy="4342500"/>
          </a:xfrm>
        </p:spPr>
        <p:txBody>
          <a:bodyPr anchor="b"/>
          <a:lstStyle>
            <a:lvl1pPr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552" y="6986185"/>
            <a:ext cx="6365498" cy="2283618"/>
          </a:xfrm>
        </p:spPr>
        <p:txBody>
          <a:bodyPr/>
          <a:lstStyle>
            <a:lvl1pPr marL="0" indent="0">
              <a:buNone/>
              <a:defRPr sz="1937">
                <a:solidFill>
                  <a:schemeClr val="tx1"/>
                </a:solidFill>
              </a:defRPr>
            </a:lvl1pPr>
            <a:lvl2pPr marL="369006" indent="0">
              <a:buNone/>
              <a:defRPr sz="1614">
                <a:solidFill>
                  <a:schemeClr val="tx1">
                    <a:tint val="75000"/>
                  </a:schemeClr>
                </a:solidFill>
              </a:defRPr>
            </a:lvl2pPr>
            <a:lvl3pPr marL="738012" indent="0">
              <a:buNone/>
              <a:defRPr sz="1453">
                <a:solidFill>
                  <a:schemeClr val="tx1">
                    <a:tint val="75000"/>
                  </a:schemeClr>
                </a:solidFill>
              </a:defRPr>
            </a:lvl3pPr>
            <a:lvl4pPr marL="1107018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4pPr>
            <a:lvl5pPr marL="1476024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5pPr>
            <a:lvl6pPr marL="1845031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6pPr>
            <a:lvl7pPr marL="2214037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7pPr>
            <a:lvl8pPr marL="2583043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8pPr>
            <a:lvl9pPr marL="2952049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12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395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6271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26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555804"/>
            <a:ext cx="6365498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357" y="2559104"/>
            <a:ext cx="3122207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357" y="3813281"/>
            <a:ext cx="3122207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6271" y="2559104"/>
            <a:ext cx="3137584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6271" y="3813281"/>
            <a:ext cx="3137584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41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7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584" y="1503083"/>
            <a:ext cx="3736271" cy="7418740"/>
          </a:xfrm>
        </p:spPr>
        <p:txBody>
          <a:bodyPr/>
          <a:lstStyle>
            <a:lvl1pPr>
              <a:defRPr sz="2583"/>
            </a:lvl1pPr>
            <a:lvl2pPr>
              <a:defRPr sz="2260"/>
            </a:lvl2pPr>
            <a:lvl3pPr>
              <a:defRPr sz="1937"/>
            </a:lvl3pPr>
            <a:lvl4pPr>
              <a:defRPr sz="1614"/>
            </a:lvl4pPr>
            <a:lvl5pPr>
              <a:defRPr sz="1614"/>
            </a:lvl5pPr>
            <a:lvl6pPr>
              <a:defRPr sz="1614"/>
            </a:lvl6pPr>
            <a:lvl7pPr>
              <a:defRPr sz="1614"/>
            </a:lvl7pPr>
            <a:lvl8pPr>
              <a:defRPr sz="1614"/>
            </a:lvl8pPr>
            <a:lvl9pPr>
              <a:defRPr sz="161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50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37584" y="1503083"/>
            <a:ext cx="3736271" cy="7418740"/>
          </a:xfrm>
        </p:spPr>
        <p:txBody>
          <a:bodyPr anchor="t"/>
          <a:lstStyle>
            <a:lvl1pPr marL="0" indent="0">
              <a:buNone/>
              <a:defRPr sz="2583"/>
            </a:lvl1pPr>
            <a:lvl2pPr marL="369006" indent="0">
              <a:buNone/>
              <a:defRPr sz="2260"/>
            </a:lvl2pPr>
            <a:lvl3pPr marL="738012" indent="0">
              <a:buNone/>
              <a:defRPr sz="1937"/>
            </a:lvl3pPr>
            <a:lvl4pPr marL="1107018" indent="0">
              <a:buNone/>
              <a:defRPr sz="1614"/>
            </a:lvl4pPr>
            <a:lvl5pPr marL="1476024" indent="0">
              <a:buNone/>
              <a:defRPr sz="1614"/>
            </a:lvl5pPr>
            <a:lvl6pPr marL="1845031" indent="0">
              <a:buNone/>
              <a:defRPr sz="1614"/>
            </a:lvl6pPr>
            <a:lvl7pPr marL="2214037" indent="0">
              <a:buNone/>
              <a:defRPr sz="1614"/>
            </a:lvl7pPr>
            <a:lvl8pPr marL="2583043" indent="0">
              <a:buNone/>
              <a:defRPr sz="1614"/>
            </a:lvl8pPr>
            <a:lvl9pPr marL="2952049" indent="0">
              <a:buNone/>
              <a:defRPr sz="161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09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395" y="555804"/>
            <a:ext cx="6365498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395" y="2779007"/>
            <a:ext cx="6365498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395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8EAC9-9C03-45F6-AB85-1983318D2E6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4721" y="9675780"/>
            <a:ext cx="249084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12328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89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8012" rtl="0" eaLnBrk="1" latinLnBrk="0" hangingPunct="1">
        <a:lnSpc>
          <a:spcPct val="90000"/>
        </a:lnSpc>
        <a:spcBef>
          <a:spcPct val="0"/>
        </a:spcBef>
        <a:buNone/>
        <a:defRPr kumimoji="1" sz="3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503" indent="-184503" algn="l" defTabSz="738012" rtl="0" eaLnBrk="1" latinLnBrk="0" hangingPunct="1">
        <a:lnSpc>
          <a:spcPct val="90000"/>
        </a:lnSpc>
        <a:spcBef>
          <a:spcPts val="807"/>
        </a:spcBef>
        <a:buFont typeface="Arial" panose="020B0604020202020204" pitchFamily="34" charset="0"/>
        <a:buChar char="•"/>
        <a:defRPr kumimoji="1" sz="2260" kern="1200">
          <a:solidFill>
            <a:schemeClr val="tx1"/>
          </a:solidFill>
          <a:latin typeface="+mn-lt"/>
          <a:ea typeface="+mn-ea"/>
          <a:cs typeface="+mn-cs"/>
        </a:defRPr>
      </a:lvl1pPr>
      <a:lvl2pPr marL="553509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22515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614" kern="1200">
          <a:solidFill>
            <a:schemeClr val="tx1"/>
          </a:solidFill>
          <a:latin typeface="+mn-lt"/>
          <a:ea typeface="+mn-ea"/>
          <a:cs typeface="+mn-cs"/>
        </a:defRPr>
      </a:lvl3pPr>
      <a:lvl4pPr marL="1291521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8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2029534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398540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767546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3136552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1pPr>
      <a:lvl2pPr marL="369006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2pPr>
      <a:lvl3pPr marL="738012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3pPr>
      <a:lvl4pPr marL="1107018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476024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1845031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214037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583043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2952049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q.net/golf-ball-sports-000107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767307-6E70-4145-86F1-B9B8D90B2C35}"/>
              </a:ext>
            </a:extLst>
          </p:cNvPr>
          <p:cNvSpPr/>
          <p:nvPr/>
        </p:nvSpPr>
        <p:spPr>
          <a:xfrm>
            <a:off x="139700" y="508000"/>
            <a:ext cx="7099300" cy="2057400"/>
          </a:xfrm>
          <a:prstGeom prst="rect">
            <a:avLst/>
          </a:prstGeom>
          <a:pattFill prst="trellis">
            <a:fgClr>
              <a:srgbClr val="92D050"/>
            </a:fgClr>
            <a:bgClr>
              <a:schemeClr val="bg1"/>
            </a:bgClr>
          </a:patt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DCD0559-B95E-4000-8DC8-3EDD7CB9550D}"/>
              </a:ext>
            </a:extLst>
          </p:cNvPr>
          <p:cNvSpPr/>
          <p:nvPr/>
        </p:nvSpPr>
        <p:spPr>
          <a:xfrm>
            <a:off x="-203200" y="12700"/>
            <a:ext cx="16383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会員各位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687A2B-A045-454F-9717-9B75026FCB96}"/>
              </a:ext>
            </a:extLst>
          </p:cNvPr>
          <p:cNvSpPr/>
          <p:nvPr/>
        </p:nvSpPr>
        <p:spPr>
          <a:xfrm>
            <a:off x="4637088" y="133350"/>
            <a:ext cx="27051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一般社団法人埼玉県経営者協会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32DD3B5-7BBC-49FF-BDCC-5F220B1BFC8B}"/>
              </a:ext>
            </a:extLst>
          </p:cNvPr>
          <p:cNvGrpSpPr/>
          <p:nvPr/>
        </p:nvGrpSpPr>
        <p:grpSpPr>
          <a:xfrm>
            <a:off x="241300" y="608806"/>
            <a:ext cx="1023144" cy="1023144"/>
            <a:chOff x="241300" y="710406"/>
            <a:chExt cx="1023144" cy="1023144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F14A873-4BDA-415F-9A7F-20B1AFB3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241300" y="710406"/>
              <a:ext cx="1023144" cy="1023144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93B323E-B583-4FBC-AC7E-75364D198F0B}"/>
                </a:ext>
              </a:extLst>
            </p:cNvPr>
            <p:cNvSpPr/>
            <p:nvPr/>
          </p:nvSpPr>
          <p:spPr>
            <a:xfrm>
              <a:off x="324644" y="903292"/>
              <a:ext cx="856456" cy="4191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第４回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E1BE61-53D8-467A-BFC8-2E6A46FB2432}"/>
              </a:ext>
            </a:extLst>
          </p:cNvPr>
          <p:cNvSpPr/>
          <p:nvPr/>
        </p:nvSpPr>
        <p:spPr>
          <a:xfrm>
            <a:off x="1315244" y="714375"/>
            <a:ext cx="5847556" cy="77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原会長杯争奪戦</a:t>
            </a:r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会員親睦ゴルフ大会開催のご案内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15121B0-9D1B-4DF8-9361-D1865C0BB9AD}"/>
              </a:ext>
            </a:extLst>
          </p:cNvPr>
          <p:cNvSpPr/>
          <p:nvPr/>
        </p:nvSpPr>
        <p:spPr>
          <a:xfrm>
            <a:off x="4675188" y="536178"/>
            <a:ext cx="2770188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ln w="635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青年経営者部会共催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861F257-FB74-4D84-92A6-CF7591E2B646}"/>
              </a:ext>
            </a:extLst>
          </p:cNvPr>
          <p:cNvSpPr/>
          <p:nvPr/>
        </p:nvSpPr>
        <p:spPr>
          <a:xfrm>
            <a:off x="1244600" y="1112838"/>
            <a:ext cx="4330700" cy="917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en-US" altLang="ja-JP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2023</a:t>
            </a:r>
            <a:r>
              <a:rPr kumimoji="1" lang="ja-JP" altLang="en-US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 </a:t>
            </a:r>
            <a:r>
              <a:rPr kumimoji="1" lang="en-US" altLang="ja-JP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kumimoji="1" lang="ja-JP" altLang="en-US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kumimoji="1" lang="ja-JP" altLang="en-US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2800" b="1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kumimoji="1" lang="ja-JP" altLang="en-US" sz="2800" b="1" dirty="0">
              <a:ln w="6350">
                <a:solidFill>
                  <a:srgbClr val="FF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7865B17-32A9-418B-B6A9-94A90994BD2D}"/>
              </a:ext>
            </a:extLst>
          </p:cNvPr>
          <p:cNvSpPr/>
          <p:nvPr/>
        </p:nvSpPr>
        <p:spPr>
          <a:xfrm>
            <a:off x="1130300" y="2035175"/>
            <a:ext cx="45974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u="sng" dirty="0">
                <a:ln w="63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高麗川カントリークラブ（初開催）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A617B2F-92E1-4569-AD9F-2023FCC42193}"/>
              </a:ext>
            </a:extLst>
          </p:cNvPr>
          <p:cNvSpPr/>
          <p:nvPr/>
        </p:nvSpPr>
        <p:spPr>
          <a:xfrm>
            <a:off x="139700" y="2578100"/>
            <a:ext cx="7099300" cy="15052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拝啓　時下ますますご清栄のこととお喜び申し上げます。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豪雨予報のため中止となりました第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4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回原敏成会長杯争奪「会員親睦ゴルフ大会」を改めて下記の通り、</a:t>
            </a:r>
            <a:r>
              <a:rPr kumimoji="1" lang="ja-JP" altLang="en-US" sz="1300" b="1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高麗川カントリークラブ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（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18H</a:t>
            </a:r>
            <a:r>
              <a:rPr kumimoji="1" lang="ja-JP" altLang="en-US" sz="1300" dirty="0" err="1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、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6,788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ヤード、パー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72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）にて初開催いたします。当会の池田一義顧問が理事長となられた、昭和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47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年開業の老舗ゴルフクラブです。自然の地形を生かしたクオリティの高い戦略ホールをぜひご堪能ください。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会員相互の親睦と交流を深める絶好の機会でもありますので、お早めにエントリーしていただき、晩秋の紅葉に囲まれた爽快なプレーをご堪能ください。　　　　　　　　　　敬具</a:t>
            </a: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76BEA461-B179-4362-B478-DEF79D9DF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353631"/>
              </p:ext>
            </p:extLst>
          </p:nvPr>
        </p:nvGraphicFramePr>
        <p:xfrm>
          <a:off x="379148" y="4083381"/>
          <a:ext cx="6643952" cy="391761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28952">
                  <a:extLst>
                    <a:ext uri="{9D8B030D-6E8A-4147-A177-3AD203B41FA5}">
                      <a16:colId xmlns:a16="http://schemas.microsoft.com/office/drawing/2014/main" val="1811087358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3917858349"/>
                    </a:ext>
                  </a:extLst>
                </a:gridCol>
              </a:tblGrid>
              <a:tr h="2854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　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2023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年 </a:t>
                      </a:r>
                      <a:r>
                        <a:rPr kumimoji="1" lang="en-US" altLang="ja-JP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 </a:t>
                      </a:r>
                      <a:r>
                        <a:rPr kumimoji="1" lang="en-US" altLang="ja-JP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日（金）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雨天決行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0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コース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高麗川カントリークラブ</a:t>
                      </a:r>
                      <a:r>
                        <a:rPr kumimoji="1" lang="ja-JP" altLang="en-US" sz="1200" b="1" u="none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℡：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042-989-3131</a:t>
                      </a: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日高市大字北平沢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1485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番地（圏央道・「狭山日高ＩＣ」より約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分）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953864"/>
                  </a:ext>
                </a:extLst>
              </a:tr>
              <a:tr h="2701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定　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先着　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名（７：５５、アウト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組、イン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　同時スタート）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177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集　合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開会式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35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にクラブハウスキャディマスター室前へお集まりください。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事務局受付はフロント付近にて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頃より開始いたします。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56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競技方法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Ｈストロークプレー、レギュラーティー使用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ダブルペリア方式（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Ｒで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ホールの隠しホール設定）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大会競技委員長　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株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)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デサン　代表取締役会長　藤池誠治 氏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961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参加費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　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，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700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円（税込み）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（賞品代、パーティー費等）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パーティーを行わない場合は、参加費を変更させていただきます。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なお、プレイ代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+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諸費用（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</a:t>
                      </a:r>
                      <a:r>
                        <a:rPr kumimoji="1" lang="ja-JP" altLang="en-US" sz="1200" dirty="0" err="1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，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</a:t>
                      </a:r>
                      <a:r>
                        <a:rPr kumimoji="1" lang="ja-JP" altLang="en-US" sz="120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程度）と昼食代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は個人精算となります。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305317"/>
                  </a:ext>
                </a:extLst>
              </a:tr>
              <a:tr h="2904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賞　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上位入賞者賞、飛び賞、ＢＧ賞、ドラコン・ニアピン賞など多数予定いたします。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44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申　込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問合せ先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参加申込書に必要事項をご記入のうえ、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日（金）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までに事務局あてに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ＦＡＸでお申込みください。また、参加費につきましても同日までに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埼玉県経営者協会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名義の下記口座へお振込み下さい。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本件担当問合せ：埼玉県経営者協会　事務局・坂倉　☏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048-647-4100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182214"/>
                  </a:ext>
                </a:extLst>
              </a:tr>
            </a:tbl>
          </a:graphicData>
        </a:graphic>
      </p:graphicFrame>
      <p:graphicFrame>
        <p:nvGraphicFramePr>
          <p:cNvPr id="17" name="表 17">
            <a:extLst>
              <a:ext uri="{FF2B5EF4-FFF2-40B4-BE49-F238E27FC236}">
                <a16:creationId xmlns:a16="http://schemas.microsoft.com/office/drawing/2014/main" id="{8157A904-27DE-496B-853B-02D0D5D87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00243"/>
              </p:ext>
            </p:extLst>
          </p:nvPr>
        </p:nvGraphicFramePr>
        <p:xfrm>
          <a:off x="203200" y="8682990"/>
          <a:ext cx="6959600" cy="1578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300">
                  <a:extLst>
                    <a:ext uri="{9D8B030D-6E8A-4147-A177-3AD203B41FA5}">
                      <a16:colId xmlns:a16="http://schemas.microsoft.com/office/drawing/2014/main" val="1310418040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63130947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83438435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123927863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404145997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会員名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住所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98891"/>
                  </a:ext>
                </a:extLst>
              </a:tr>
              <a:tr h="29337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　参加者氏名（ふりがな）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役職名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生年月日</a:t>
                      </a:r>
                      <a:r>
                        <a:rPr kumimoji="1" lang="en-US" altLang="ja-JP" sz="1000" dirty="0"/>
                        <a:t>(</a:t>
                      </a:r>
                      <a:r>
                        <a:rPr kumimoji="1" lang="ja-JP" altLang="en-US" sz="1000" dirty="0"/>
                        <a:t>必須です</a:t>
                      </a:r>
                      <a:r>
                        <a:rPr kumimoji="1" lang="en-US" altLang="ja-JP" sz="1000" dirty="0"/>
                        <a:t>)</a:t>
                      </a:r>
                      <a:endParaRPr kumimoji="1" lang="ja-JP" alt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Ｅ</a:t>
                      </a:r>
                      <a:r>
                        <a:rPr kumimoji="1" lang="en-US" altLang="ja-JP" sz="1200" dirty="0"/>
                        <a:t>-mail</a:t>
                      </a:r>
                      <a:r>
                        <a:rPr kumimoji="1" lang="ja-JP" altLang="en-US" sz="1200" dirty="0"/>
                        <a:t>（２段書）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u="none" dirty="0"/>
                        <a:t>　　　　　　　　　</a:t>
                      </a:r>
                      <a:endParaRPr kumimoji="1" lang="en-US" altLang="ja-JP" sz="1200" u="none" dirty="0"/>
                    </a:p>
                    <a:p>
                      <a:r>
                        <a:rPr kumimoji="1" lang="ja-JP" altLang="en-US" sz="1100" u="none" dirty="0"/>
                        <a:t>＠</a:t>
                      </a:r>
                      <a:r>
                        <a:rPr kumimoji="1" lang="ja-JP" altLang="en-US" sz="1200" u="none" dirty="0"/>
                        <a:t>　　　　　　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/>
                    </a:p>
                    <a:p>
                      <a:r>
                        <a:rPr kumimoji="1" lang="ja-JP" altLang="en-US" sz="1100" dirty="0"/>
                        <a:t>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327239"/>
                  </a:ext>
                </a:extLst>
              </a:tr>
            </a:tbl>
          </a:graphicData>
        </a:graphic>
      </p:graphicFrame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ACC54FF-C2CB-4532-8BF2-A2DF0C18B212}"/>
              </a:ext>
            </a:extLst>
          </p:cNvPr>
          <p:cNvSpPr/>
          <p:nvPr/>
        </p:nvSpPr>
        <p:spPr>
          <a:xfrm>
            <a:off x="379148" y="7935915"/>
            <a:ext cx="6643952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振込み先銀行を☑して下さい。　　</a:t>
            </a:r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埼玉りそな銀行　大宮西支店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0372212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　　　　　　　　　　　</a:t>
            </a:r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武蔵野銀行　　　本店　　　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0044419</a:t>
            </a:r>
          </a:p>
          <a:p>
            <a:endParaRPr kumimoji="1" lang="ja-JP" altLang="en-US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934EBD6-3081-44AC-8E4D-6AADC91EFEB6}"/>
              </a:ext>
            </a:extLst>
          </p:cNvPr>
          <p:cNvSpPr/>
          <p:nvPr/>
        </p:nvSpPr>
        <p:spPr>
          <a:xfrm>
            <a:off x="190500" y="8353425"/>
            <a:ext cx="6972300" cy="342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Ｆａｘ </a:t>
            </a:r>
            <a:r>
              <a:rPr kumimoji="1" lang="en-US" altLang="ja-JP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048-641-0924</a:t>
            </a:r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　参加申込書　　   </a:t>
            </a:r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申込日　  月  　日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D63384E-C210-484F-A253-518EC6154A65}"/>
              </a:ext>
            </a:extLst>
          </p:cNvPr>
          <p:cNvPicPr/>
          <p:nvPr/>
        </p:nvPicPr>
        <p:blipFill rotWithShape="1">
          <a:blip r:embed="rId4"/>
          <a:srcRect l="10745" r="8250"/>
          <a:stretch/>
        </p:blipFill>
        <p:spPr>
          <a:xfrm>
            <a:off x="5708252" y="1489075"/>
            <a:ext cx="1430735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6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</TotalTime>
  <Words>575</Words>
  <Application>Microsoft Office PowerPoint</Application>
  <PresentationFormat>ユーザー設定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HGS創英ﾌﾟﾚｾﾞﾝｽEB</vt:lpstr>
      <vt:lpstr>HG丸ｺﾞｼｯｸM-PRO</vt:lpstr>
      <vt:lpstr>HG正楷書体-PRO</vt:lpstr>
      <vt:lpstr>ＭＳ 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user10</dc:creator>
  <cp:lastModifiedBy>PC09</cp:lastModifiedBy>
  <cp:revision>26</cp:revision>
  <cp:lastPrinted>2023-06-21T23:42:09Z</cp:lastPrinted>
  <dcterms:created xsi:type="dcterms:W3CDTF">2022-03-01T01:29:44Z</dcterms:created>
  <dcterms:modified xsi:type="dcterms:W3CDTF">2023-06-21T23:48:31Z</dcterms:modified>
</cp:coreProperties>
</file>